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5" r:id="rId1"/>
  </p:sldMasterIdLst>
  <p:notesMasterIdLst>
    <p:notesMasterId r:id="rId27"/>
  </p:notesMasterIdLst>
  <p:handoutMasterIdLst>
    <p:handoutMasterId r:id="rId28"/>
  </p:handoutMasterIdLst>
  <p:sldIdLst>
    <p:sldId id="256" r:id="rId2"/>
    <p:sldId id="270" r:id="rId3"/>
    <p:sldId id="257" r:id="rId4"/>
    <p:sldId id="268" r:id="rId5"/>
    <p:sldId id="338" r:id="rId6"/>
    <p:sldId id="269" r:id="rId7"/>
    <p:sldId id="324" r:id="rId8"/>
    <p:sldId id="276" r:id="rId9"/>
    <p:sldId id="305" r:id="rId10"/>
    <p:sldId id="329" r:id="rId11"/>
    <p:sldId id="318" r:id="rId12"/>
    <p:sldId id="290" r:id="rId13"/>
    <p:sldId id="330" r:id="rId14"/>
    <p:sldId id="331" r:id="rId15"/>
    <p:sldId id="300" r:id="rId16"/>
    <p:sldId id="332" r:id="rId17"/>
    <p:sldId id="334" r:id="rId18"/>
    <p:sldId id="335" r:id="rId19"/>
    <p:sldId id="340" r:id="rId20"/>
    <p:sldId id="341" r:id="rId21"/>
    <p:sldId id="337" r:id="rId22"/>
    <p:sldId id="316" r:id="rId23"/>
    <p:sldId id="328" r:id="rId24"/>
    <p:sldId id="313" r:id="rId25"/>
    <p:sldId id="28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59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6357" autoAdjust="0"/>
  </p:normalViewPr>
  <p:slideViewPr>
    <p:cSldViewPr snapToGrid="0">
      <p:cViewPr varScale="1">
        <p:scale>
          <a:sx n="87" d="100"/>
          <a:sy n="87" d="100"/>
        </p:scale>
        <p:origin x="67" y="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A2A26F-89CB-493D-A71B-771E104FF8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0A7A09-E47B-403C-BCBE-030AE55DDD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554C0-2638-404A-8695-5383F16135D8}" type="datetimeFigureOut">
              <a:rPr lang="en-CA" smtClean="0"/>
              <a:t>2021-10-21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CFC82-73B5-40C7-8B7F-6CAEFBDC30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A7972-5C7E-45A8-80A7-E20EF617AF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3EE49-243E-42E7-8DEF-117C9A1594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46264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58E91-3430-4CEF-ACC9-355D2566FF5D}" type="datetimeFigureOut">
              <a:rPr lang="en-CA" smtClean="0"/>
              <a:t>2021-10-21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D7A3E-48CA-4BFC-B816-0478529AB6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9419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Intro / warm up questions / surveys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Are you guys excited to talk about data strategy?</a:t>
            </a:r>
          </a:p>
          <a:p>
            <a:pPr marL="0" indent="0">
              <a:buFontTx/>
              <a:buNone/>
            </a:pPr>
            <a:endParaRPr lang="en-CA" dirty="0"/>
          </a:p>
          <a:p>
            <a:pPr marL="0" indent="0">
              <a:buFontTx/>
              <a:buNone/>
            </a:pPr>
            <a:r>
              <a:rPr lang="en-CA" dirty="0"/>
              <a:t>Now, let me mention that I will be giving away a bonus at the end of the webinar. Something to help you boost your data strategy.</a:t>
            </a:r>
          </a:p>
          <a:p>
            <a:pPr marL="0" indent="0">
              <a:buFontTx/>
              <a:buNone/>
            </a:pPr>
            <a:endParaRPr lang="en-CA" dirty="0"/>
          </a:p>
          <a:p>
            <a:r>
              <a:rPr lang="en-CA" dirty="0"/>
              <a:t>We will have a Q &amp; A time after the slides, so please type your questions in the chat as you think of them – I will read and address all of them, starting from the top ones.</a:t>
            </a:r>
          </a:p>
          <a:p>
            <a:endParaRPr lang="en-CA" dirty="0"/>
          </a:p>
          <a:p>
            <a:r>
              <a:rPr lang="en-CA" dirty="0"/>
              <a:t>Feel free to take screenshots, but know that I’ll be sharing the deck.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8153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Launch poll – does your org have a data strategy?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8900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Infocratic’s</a:t>
            </a:r>
            <a:r>
              <a:rPr lang="en-CA" dirty="0"/>
              <a:t> mission is to help you excel at being data-centric.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2552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part will be interesting for technology / data leaders. There will be some more tech speak here, that might sound a bit alien, if you are not into data or tech.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380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Launch poll – does your org have a data strategy?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573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Launch poll – does your org have a data strategy?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826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These are foundational data classes. Why I say foundational, because all structured data, and most of unstructured data in the organization can be classified as one of these.</a:t>
            </a:r>
          </a:p>
          <a:p>
            <a:endParaRPr lang="en-CA" dirty="0"/>
          </a:p>
          <a:p>
            <a:r>
              <a:rPr lang="en-CA" dirty="0"/>
              <a:t>Each of these classes has principles that apply to them, which hold true regardless of the technology. When this principles are violated, bad things happen. Companies start losing money.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6419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These are foundational data classes. Why I say foundational, because all structured data, and most of unstructured data in the organization can be classified as one of these.</a:t>
            </a:r>
          </a:p>
          <a:p>
            <a:endParaRPr lang="en-CA" dirty="0"/>
          </a:p>
          <a:p>
            <a:r>
              <a:rPr lang="en-CA" dirty="0"/>
              <a:t>Each of these classes has principles that apply to them, which hold true regardless of the technology. When this principles are violated, bad things happen. Companies start losing money.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567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These are foundational data classes. Why I say foundational, because all structured data, and most of unstructured data in the organization can be classified as one of these.</a:t>
            </a:r>
          </a:p>
          <a:p>
            <a:endParaRPr lang="en-CA" dirty="0"/>
          </a:p>
          <a:p>
            <a:r>
              <a:rPr lang="en-CA" dirty="0"/>
              <a:t>Each of these classes has principles that apply to them, which hold true regardless of the technology. When this principles are violated, bad things happen. Companies start losing money.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4847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These are foundational data classes. Why I say foundational, because all structured data, and most of unstructured data in the organization can be classified as one of these.</a:t>
            </a:r>
          </a:p>
          <a:p>
            <a:endParaRPr lang="en-CA" dirty="0"/>
          </a:p>
          <a:p>
            <a:r>
              <a:rPr lang="en-CA" dirty="0"/>
              <a:t>Each of these classes has principles that apply to them, which hold true regardless of the technology. When this principles are violated, bad things happen. Companies start losing money.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9636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These are foundational data classes. Why I say foundational, because all structured data, and most of unstructured data in the organization can be classified as one of these.</a:t>
            </a:r>
          </a:p>
          <a:p>
            <a:endParaRPr lang="en-CA" dirty="0"/>
          </a:p>
          <a:p>
            <a:r>
              <a:rPr lang="en-CA" dirty="0"/>
              <a:t>Each of these classes has principles that apply to them, which hold true regardless of the technology. When this principles are violated, bad things happen. Companies start losing money.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2854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4753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These are foundational data classes. Why I say foundational, because all structured data, and most of unstructured data in the organization can be classified as one of these.</a:t>
            </a:r>
          </a:p>
          <a:p>
            <a:endParaRPr lang="en-CA" dirty="0"/>
          </a:p>
          <a:p>
            <a:r>
              <a:rPr lang="en-CA" dirty="0"/>
              <a:t>Each of these classes has principles that apply to them, which hold true regardless of the technology. When this principles are violated, bad things happen. Companies start losing money.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9607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talk about the bonus, I would like to give you an overview of how we work, for the bonus to make sense.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5625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So, we spoke earlier about what a DS IS and why it is important. 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 want to leave you with 3 main takeaways from today’s talk: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#1 - in today’s digital economy, your business is going to thrive or take a dive, based on whether you adopt a data-centric approach.  If you continue with the outdated system- or app-centric approach, eventually you are going to be outpaced by competition that doesn’t have those drawbacks, and who also, as a data-centric org, enjoy a whole lot of capabilities that you don’t have and can’t really afford.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CA" dirty="0"/>
              <a:t>#2 – start thinking in data lifecycle – that is a key mindset shift and a steppingstone to data-centricity</a:t>
            </a:r>
          </a:p>
          <a:p>
            <a:endParaRPr lang="en-CA" dirty="0"/>
          </a:p>
          <a:p>
            <a:r>
              <a:rPr lang="en-CA" dirty="0"/>
              <a:t>#3 – focus on culture, awareness &amp; data strategy, not on technology.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3466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So, we spoke earlier about what a DS IS and why it is important. 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 want to leave you with 3 main takeaways from today’s talk: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#1 - in today’s digital economy, your business is going to thrive or take a dive, based on whether you adopt a data-centric approach.  If you continue with the outdated system- or app-centric approach, eventually you are going to be outpaced by competition that doesn’t have those drawbacks, and who also, as a data-centric org, enjoy a whole lot of capabilities that you don’t have and can’t really afford.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CA" dirty="0"/>
              <a:t>#2 – start thinking in data lifecycle – that is a key mindset shift and a steppingstone to data-centricity</a:t>
            </a:r>
          </a:p>
          <a:p>
            <a:endParaRPr lang="en-CA" dirty="0"/>
          </a:p>
          <a:p>
            <a:r>
              <a:rPr lang="en-CA" dirty="0"/>
              <a:t>#3 – focus on culture, awareness &amp; data strategy, not on technology.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383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 empower you with a data-centric mindset and knowledge. This is needed to make you invincible in today’s world, where technology changes all the time.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5468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talk about the bonus, I would like to give you an overview of how we work, for the bonus to make sense.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507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At infocratic we change how people and organizations think about data and help them become data-centric.</a:t>
            </a:r>
          </a:p>
          <a:p>
            <a:endParaRPr lang="en-CA" dirty="0"/>
          </a:p>
          <a:p>
            <a:r>
              <a:rPr lang="en-CA" dirty="0"/>
              <a:t>My name is Ruben and I’m a data strategist.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r>
              <a:rPr lang="en-CA" dirty="0"/>
              <a:t>I have a technology background, and I’ve led data and analytics at </a:t>
            </a:r>
            <a:r>
              <a:rPr lang="en-CA" dirty="0" err="1"/>
              <a:t>Questrade</a:t>
            </a:r>
            <a:r>
              <a:rPr lang="en-CA" dirty="0"/>
              <a:t> – Canada’s largest brokerage firm - for the past 10 years.</a:t>
            </a:r>
          </a:p>
          <a:p>
            <a:endParaRPr lang="en-CA" dirty="0"/>
          </a:p>
          <a:p>
            <a:r>
              <a:rPr lang="en-CA" dirty="0"/>
              <a:t>In my career, I went from being a software developer, to a data &amp; analytics leader, to now being a data strategist. There was a time when I was a person of algorithms and software, then I was a person building data warehouses and running analytics programs. Then I went into data management which made me look holistically at organization’s data lifecycles. Then at some point I had an epiphany, when I realized the immense value of a data-centric approach to transform businesses. Once you start seeing the world through the lens of data lifecycles, you can’t go back. That’s why now I run my own consultancy focusing on helping companies become data-centric.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4245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Poll – put your definitions in comments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4658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Data Strategy is, well, strategy that applies to data in the organization.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6795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Data Strategy is, well, strategy that applies to data in the organization.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7878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Data is the lifeblood that connects all of your organization.</a:t>
            </a:r>
          </a:p>
          <a:p>
            <a:endParaRPr lang="en-CA" dirty="0"/>
          </a:p>
          <a:p>
            <a:r>
              <a:rPr lang="en-CA" dirty="0"/>
              <a:t>99% of organizations have an app-centric or system-centric mindset. They buy or build specific solutions to perform specific functions. Now, the problem with that approach is that it has a lot of waste.</a:t>
            </a:r>
          </a:p>
          <a:p>
            <a:r>
              <a:rPr lang="en-CA" dirty="0"/>
              <a:t>It doesn’t matter whether these systems are built, bought or implemented as a service. It doesn’t matter what technology is employed. Each additional application creates another data silo, adds complexity and costs. Costs that can be 10s to 100s of times than those of data-centric orgs. The more there are systems, the more there is need for integration. It is estimated that 40-70% of IT budgets are spent on integration one way or another.</a:t>
            </a:r>
          </a:p>
          <a:p>
            <a:endParaRPr lang="en-CA" dirty="0"/>
          </a:p>
          <a:p>
            <a:r>
              <a:rPr lang="en-CA" dirty="0"/>
              <a:t>Data-centric organizations are built around unified data models and data lifecycles, not systems. They emphasize the reuse of data by as many apps and systems as possible. In a data-centric org, apps become experiences, processes, interfaces,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361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There are a number of reasons, why data strategy is becoming a top priority.</a:t>
            </a:r>
          </a:p>
          <a:p>
            <a:endParaRPr lang="en-CA" dirty="0"/>
          </a:p>
          <a:p>
            <a:r>
              <a:rPr lang="en-CA" dirty="0"/>
              <a:t>As we will see later in this talk – not only companies - countries are starting to adopt data strategies.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9102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Everything is digital, and digital runs on data. Every business is a data business these days. Data is the lifeblood of an enterprise participating in the modern digital economy.</a:t>
            </a:r>
          </a:p>
          <a:p>
            <a:endParaRPr lang="en-CA" dirty="0"/>
          </a:p>
          <a:p>
            <a:r>
              <a:rPr lang="en-CA" dirty="0"/>
              <a:t>There’s a quote from a VP of Data of Textron, which is a huge manufacturing company – 50 thousand people. they own Cessna, Bell helicopter, etc.</a:t>
            </a:r>
          </a:p>
          <a:p>
            <a:endParaRPr lang="en-CA" dirty="0"/>
          </a:p>
          <a:p>
            <a:r>
              <a:rPr lang="en-CA" dirty="0"/>
              <a:t>So their VP of data said “70% of our staff never touch an aircraft, but all of our employees touch data every day. We are a data company”.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7A3E-48CA-4BFC-B816-0478529AB68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8458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1ED2B-315F-4DE3-90F8-E2A5577003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3" y="609600"/>
            <a:ext cx="10835793" cy="67887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B7E00E-2389-43DC-80DA-9A0302FA51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B28D9F8-A1AA-4B1D-93CB-85E7C3838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55728" y="6425407"/>
            <a:ext cx="1128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01FAC-B66A-46E6-8638-DBEF46BD46C1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51413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© Infocratic, Inc.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38D2A0D-52B6-4C62-822E-E966AD90A6E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755728" y="6425407"/>
            <a:ext cx="1128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EE25C-722D-4B94-A036-4779D7CFC1EA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86810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© Infocratic, Inc.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BA75C24-4AC7-480E-801D-B03052114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55728" y="6425407"/>
            <a:ext cx="1128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95786-5D8D-4597-A71F-307932D80F06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152688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© Infocratic, Inc.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7DFDA14-CFBC-4C77-9D87-32C6E2CB35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55728" y="6425407"/>
            <a:ext cx="1128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1ADDE-B245-48FD-BC34-31A2670D2E28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3199968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1ED2B-315F-4DE3-90F8-E2A5577003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09600"/>
            <a:ext cx="10626724" cy="67887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B7E00E-2389-43DC-80DA-9A0302FA51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8B4E8-4727-458C-9249-7A9ABF17E2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863" y="1770063"/>
            <a:ext cx="10626725" cy="4314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487443-52B9-4B20-B547-65DD39427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55728" y="6425407"/>
            <a:ext cx="1128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0F249-FBFC-4091-BA75-932BB007385C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344281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035B-F22A-4E78-B1BB-5DBCD2BE8C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478" y="762000"/>
            <a:ext cx="10869044" cy="5334000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r>
              <a:rPr lang="en-CA" dirty="0"/>
              <a:t>Drama 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B624E3-D2C2-4F75-B6B3-4D114FE9F9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CEB01-A642-40D0-B194-EFB5CEC6AA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55728" y="6425407"/>
            <a:ext cx="1128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AAC65-9695-4D4B-AAF2-D8C85607E13A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4141589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C8C2850-CC8B-4EB0-814E-0F1AFEA0A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3C7BD51-3270-4507-97DA-EEA65BAEA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55728" y="6425407"/>
            <a:ext cx="1128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71798-57FC-4A67-9132-D190A0C208FB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3535453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8A196F8-EFEC-4B11-8610-F9C891E06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55728" y="6425407"/>
            <a:ext cx="1128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61143-520C-4862-9638-5AF2FEF0E815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945597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5" y="6425407"/>
            <a:ext cx="1109902" cy="365125"/>
          </a:xfrm>
        </p:spPr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9484FC30-7E9A-4AE2-A225-ABB4F8702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55728" y="6425407"/>
            <a:ext cx="1128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70906-8D28-4076-9A9C-C6FAD5E59FB5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35451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8943DEF-12A9-4AAC-AB23-61804CD5C6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55728" y="6425407"/>
            <a:ext cx="1128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FC217-09A0-45E7-BA4F-72C8EB53091D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868530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© Infocratic, Inc.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2BEAEDC-76BD-4B27-A1BB-25611F04B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55728" y="6425407"/>
            <a:ext cx="1128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8AF39-A84B-4510-9C7B-EA0EE71CC463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21793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© Infocratic, Inc.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9E0F91-9ACE-4BF1-A7A5-62DF124F5EA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755728" y="6425407"/>
            <a:ext cx="1128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4FD68-6CB2-48DD-BBB1-20FC98442EA1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739684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425407"/>
            <a:ext cx="1209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544D4-8FAB-4031-ABFA-8B013C9D07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55728" y="6425407"/>
            <a:ext cx="1128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B4A2D-D9B8-477B-8E8B-78B6FDEFFA28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65809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02" r:id="rId4"/>
    <p:sldLayoutId id="2147483701" r:id="rId5"/>
    <p:sldLayoutId id="2147483696" r:id="rId6"/>
    <p:sldLayoutId id="2147483697" r:id="rId7"/>
    <p:sldLayoutId id="2147483698" r:id="rId8"/>
    <p:sldLayoutId id="2147483703" r:id="rId9"/>
    <p:sldLayoutId id="2147483704" r:id="rId10"/>
    <p:sldLayoutId id="2147483705" r:id="rId11"/>
    <p:sldLayoutId id="2147483706" r:id="rId12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www.linkedin.com/in/rubensardaryan/" TargetMode="External"/><Relationship Id="rId7" Type="http://schemas.openxmlformats.org/officeDocument/2006/relationships/hyperlink" Target="mailto:contact@infocratic.io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nfocratic.io/our-services/assessment-request/" TargetMode="External"/><Relationship Id="rId5" Type="http://schemas.openxmlformats.org/officeDocument/2006/relationships/hyperlink" Target="https://infocratic.us7.list-manage.com/subscribe/post?u=2f685ad8b5c82e75bba082572&amp;id=f73f2c999b" TargetMode="External"/><Relationship Id="rId4" Type="http://schemas.openxmlformats.org/officeDocument/2006/relationships/hyperlink" Target="https://www.linkedin.com/company/infocratic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ngimg.com/download/7498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1">
            <a:extLst>
              <a:ext uri="{FF2B5EF4-FFF2-40B4-BE49-F238E27FC236}">
                <a16:creationId xmlns:a16="http://schemas.microsoft.com/office/drawing/2014/main" id="{5530D330-1853-4340-9BB3-B2F97F7CF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7" t="9091" r="1224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009C7C-6B98-4EF6-A57B-79E43EE5E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44" y="1494027"/>
            <a:ext cx="4088190" cy="1942123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CA" sz="4100" dirty="0"/>
              <a:t>Why</a:t>
            </a:r>
            <a:br>
              <a:rPr lang="en-CA" sz="4100" dirty="0"/>
            </a:br>
            <a:r>
              <a:rPr lang="en-CA" sz="4100" dirty="0"/>
              <a:t>Data-centric organizations </a:t>
            </a:r>
            <a:br>
              <a:rPr lang="en-CA" sz="4100" dirty="0"/>
            </a:br>
            <a:r>
              <a:rPr lang="en-CA" sz="2700" dirty="0">
                <a:solidFill>
                  <a:schemeClr val="accent2"/>
                </a:solidFill>
              </a:rPr>
              <a:t>have an advantage in the digital economy</a:t>
            </a:r>
            <a:endParaRPr lang="en-CA" sz="4100" dirty="0">
              <a:solidFill>
                <a:schemeClr val="accent2"/>
              </a:solidFill>
            </a:endParaRPr>
          </a:p>
        </p:txBody>
      </p:sp>
      <p:cxnSp>
        <p:nvCxnSpPr>
          <p:cNvPr id="82" name="Straight Connector 76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78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9E1BA390-8CC7-4D17-9F0B-369C1E2E8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3" y="4427296"/>
            <a:ext cx="4686213" cy="1593273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C6A2C4B9-5655-407B-859A-1C53F8F24FBB}"/>
              </a:ext>
            </a:extLst>
          </p:cNvPr>
          <p:cNvSpPr txBox="1">
            <a:spLocks/>
          </p:cNvSpPr>
          <p:nvPr/>
        </p:nvSpPr>
        <p:spPr>
          <a:xfrm>
            <a:off x="687013" y="3440383"/>
            <a:ext cx="4079721" cy="10969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2800" dirty="0">
              <a:solidFill>
                <a:srgbClr val="004591"/>
              </a:solidFill>
            </a:endParaRPr>
          </a:p>
          <a:p>
            <a:endParaRPr lang="en-CA" sz="2800" dirty="0">
              <a:solidFill>
                <a:srgbClr val="004591"/>
              </a:solidFill>
            </a:endParaRPr>
          </a:p>
          <a:p>
            <a:r>
              <a:rPr lang="en-CA" sz="7200" dirty="0">
                <a:solidFill>
                  <a:srgbClr val="004591"/>
                </a:solidFill>
              </a:rPr>
              <a:t>October 21, 2021</a:t>
            </a:r>
          </a:p>
          <a:p>
            <a:r>
              <a:rPr lang="en-CA" sz="7200" dirty="0">
                <a:solidFill>
                  <a:srgbClr val="004591"/>
                </a:solidFill>
              </a:rPr>
              <a:t>Ruben Sardaryan</a:t>
            </a:r>
          </a:p>
        </p:txBody>
      </p:sp>
    </p:spTree>
    <p:extLst>
      <p:ext uri="{BB962C8B-B14F-4D97-AF65-F5344CB8AC3E}">
        <p14:creationId xmlns:p14="http://schemas.microsoft.com/office/powerpoint/2010/main" val="3160579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B6755-597E-47D7-9EFB-1E4EBD6C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Being app-centric implies a lot of extra costs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30185-1F86-418E-BB2A-C802B3740A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17FA1-0F5A-4D30-8205-464D16783F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863" y="1770063"/>
            <a:ext cx="5418137" cy="4314825"/>
          </a:xfrm>
        </p:spPr>
        <p:txBody>
          <a:bodyPr>
            <a:normAutofit/>
          </a:bodyPr>
          <a:lstStyle/>
          <a:p>
            <a:r>
              <a:rPr lang="en-CA" sz="2400" dirty="0"/>
              <a:t>Infrastructure costs</a:t>
            </a:r>
          </a:p>
          <a:p>
            <a:r>
              <a:rPr lang="en-CA" sz="2400" dirty="0"/>
              <a:t>Integration costs</a:t>
            </a:r>
          </a:p>
          <a:p>
            <a:r>
              <a:rPr lang="en-CA" sz="2400" dirty="0"/>
              <a:t>Complexity costs</a:t>
            </a:r>
          </a:p>
          <a:p>
            <a:r>
              <a:rPr lang="en-CA" sz="2400" dirty="0"/>
              <a:t>Agility costs</a:t>
            </a:r>
          </a:p>
          <a:p>
            <a:r>
              <a:rPr lang="en-CA" sz="2400" dirty="0"/>
              <a:t>Data quality &amp; trust costs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BEDCC-6DB7-41A2-B084-92D42D0EC1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D0F249-FBFC-4091-BA75-932BB007385C}" type="datetimeyyyy">
              <a:rPr lang="en-CA" smtClean="0"/>
              <a:t>2021</a:t>
            </a:fld>
            <a:endParaRPr lang="en-CA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BB29A1-497E-4EE0-BD38-14A3DE1E17CC}"/>
              </a:ext>
            </a:extLst>
          </p:cNvPr>
          <p:cNvGrpSpPr/>
          <p:nvPr/>
        </p:nvGrpSpPr>
        <p:grpSpPr>
          <a:xfrm>
            <a:off x="4882392" y="1475650"/>
            <a:ext cx="5161189" cy="3819274"/>
            <a:chOff x="4882392" y="1475650"/>
            <a:chExt cx="5161189" cy="3819274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AED71EEF-3376-4D45-8C95-D3B2EF527972}"/>
                </a:ext>
              </a:extLst>
            </p:cNvPr>
            <p:cNvSpPr/>
            <p:nvPr/>
          </p:nvSpPr>
          <p:spPr>
            <a:xfrm rot="12258443">
              <a:off x="4882392" y="3160553"/>
              <a:ext cx="1426128" cy="79905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7D6750-3AD4-469E-8B8D-99E7EFCC6608}"/>
                </a:ext>
              </a:extLst>
            </p:cNvPr>
            <p:cNvSpPr txBox="1"/>
            <p:nvPr/>
          </p:nvSpPr>
          <p:spPr>
            <a:xfrm>
              <a:off x="5259899" y="4217706"/>
              <a:ext cx="478368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dirty="0"/>
                <a:t>All of this is the result of</a:t>
              </a:r>
            </a:p>
            <a:p>
              <a:r>
                <a:rPr lang="en-CA" sz="3200" dirty="0"/>
                <a:t> app-centric approach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8DB924-09D2-44BC-9775-87F6D7EFC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9726" y="1475650"/>
              <a:ext cx="2914865" cy="2652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74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67E9D-238C-486E-BA20-D5C40E3A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524" y="2093686"/>
            <a:ext cx="10788953" cy="2670629"/>
          </a:xfrm>
        </p:spPr>
        <p:txBody>
          <a:bodyPr>
            <a:normAutofit fontScale="90000"/>
          </a:bodyPr>
          <a:lstStyle/>
          <a:p>
            <a:pPr algn="ctr"/>
            <a:r>
              <a:rPr lang="en-CA" sz="6000" dirty="0"/>
              <a:t>The digital economy will embrace only those that adopt </a:t>
            </a:r>
            <a:br>
              <a:rPr lang="en-CA" sz="6000" dirty="0"/>
            </a:br>
            <a:r>
              <a:rPr lang="en-CA" sz="6000" b="1" dirty="0"/>
              <a:t>a data-centric mindset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4261606-725F-45CA-82DD-94072DDA32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7334" y="6425407"/>
            <a:ext cx="1209655" cy="365125"/>
          </a:xfrm>
        </p:spPr>
        <p:txBody>
          <a:bodyPr/>
          <a:lstStyle/>
          <a:p>
            <a:r>
              <a:rPr lang="en-CA" dirty="0"/>
              <a:t>© Infocratic, Inc.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50224008-BADF-46F8-BB3B-9A019DC4EE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55728" y="6425407"/>
            <a:ext cx="1128787" cy="365125"/>
          </a:xfrm>
        </p:spPr>
        <p:txBody>
          <a:bodyPr/>
          <a:lstStyle/>
          <a:p>
            <a:fld id="{84D0F249-FBFC-4091-BA75-932BB007385C}" type="datetimeyyyy">
              <a:rPr lang="en-CA" smtClean="0"/>
              <a:t>2021</a:t>
            </a:fld>
            <a:endParaRPr lang="en-CA" sz="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52C109-42B5-44E3-B494-7D2E5161AF2F}"/>
              </a:ext>
            </a:extLst>
          </p:cNvPr>
          <p:cNvGrpSpPr/>
          <p:nvPr/>
        </p:nvGrpSpPr>
        <p:grpSpPr>
          <a:xfrm>
            <a:off x="677334" y="7196609"/>
            <a:ext cx="10837333" cy="3525049"/>
            <a:chOff x="677334" y="2890669"/>
            <a:chExt cx="10837333" cy="3525049"/>
          </a:xfrm>
        </p:grpSpPr>
        <p:pic>
          <p:nvPicPr>
            <p:cNvPr id="5" name="Content Placeholder 4" descr="Logo&#10;&#10;Description automatically generated">
              <a:extLst>
                <a:ext uri="{FF2B5EF4-FFF2-40B4-BE49-F238E27FC236}">
                  <a16:creationId xmlns:a16="http://schemas.microsoft.com/office/drawing/2014/main" id="{BCC42E84-CC1F-4663-A5C5-E682DEB0B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683" y="2890669"/>
              <a:ext cx="5954635" cy="2024525"/>
            </a:xfrm>
            <a:prstGeom prst="rect">
              <a:avLst/>
            </a:prstGeom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3EE46349-E1A3-4AD4-9CFC-EDE84D6DB091}"/>
                </a:ext>
              </a:extLst>
            </p:cNvPr>
            <p:cNvSpPr txBox="1">
              <a:spLocks/>
            </p:cNvSpPr>
            <p:nvPr/>
          </p:nvSpPr>
          <p:spPr>
            <a:xfrm>
              <a:off x="677334" y="4692953"/>
              <a:ext cx="10837333" cy="172276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7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CA" sz="4800" dirty="0">
                  <a:solidFill>
                    <a:srgbClr val="004591"/>
                  </a:solidFill>
                </a:rPr>
                <a:t>Our mission is to help you excel at being data-centric.</a:t>
              </a:r>
              <a:endParaRPr lang="en-CA" sz="4800" b="1" dirty="0">
                <a:solidFill>
                  <a:srgbClr val="00459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939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95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7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667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9390-8427-4499-B0C7-6531259BF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613234"/>
            <a:ext cx="8691917" cy="1631532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How to become a</a:t>
            </a:r>
            <a:br>
              <a:rPr lang="en-US" sz="5400" dirty="0"/>
            </a:br>
            <a:r>
              <a:rPr lang="en-US" sz="5400" dirty="0"/>
              <a:t>data-centric organization?</a:t>
            </a:r>
            <a:endParaRPr lang="en-CA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73261-1C60-4CD7-BC16-67F5E48F9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65D47-0A18-4888-8DCB-1826F045D1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1FC217-09A0-45E7-BA4F-72C8EB53091D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151855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B6755-597E-47D7-9EFB-1E4EBD6C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967183" cy="881175"/>
          </a:xfrm>
        </p:spPr>
        <p:txBody>
          <a:bodyPr>
            <a:normAutofit/>
          </a:bodyPr>
          <a:lstStyle/>
          <a:p>
            <a:r>
              <a:rPr lang="en-CA" dirty="0"/>
              <a:t>No single strategy as every organization is different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30185-1F86-418E-BB2A-C802B3740A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17FA1-0F5A-4D30-8205-464D16783F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863" y="1770063"/>
            <a:ext cx="9168870" cy="4314825"/>
          </a:xfrm>
        </p:spPr>
        <p:txBody>
          <a:bodyPr>
            <a:normAutofit/>
          </a:bodyPr>
          <a:lstStyle/>
          <a:p>
            <a:r>
              <a:rPr lang="en-CA" sz="2400" dirty="0"/>
              <a:t>Maturity &amp; awareness</a:t>
            </a:r>
          </a:p>
          <a:p>
            <a:r>
              <a:rPr lang="en-CA" sz="2400" dirty="0"/>
              <a:t>Size &amp; structure of the organization</a:t>
            </a:r>
          </a:p>
          <a:p>
            <a:r>
              <a:rPr lang="en-CA" sz="2400" dirty="0"/>
              <a:t>Composition &amp; complexity of the technology landscape</a:t>
            </a:r>
          </a:p>
          <a:p>
            <a:r>
              <a:rPr lang="en-CA" sz="2400" dirty="0"/>
              <a:t>Existing digital / data strategy</a:t>
            </a:r>
          </a:p>
          <a:p>
            <a:r>
              <a:rPr lang="en-CA" sz="2400" dirty="0"/>
              <a:t>Available competences &amp; skills</a:t>
            </a:r>
          </a:p>
          <a:p>
            <a:r>
              <a:rPr lang="en-CA" sz="2400" dirty="0"/>
              <a:t>Funding &amp; resources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BEDCC-6DB7-41A2-B084-92D42D0EC1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D0F249-FBFC-4091-BA75-932BB007385C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31083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95CC68-FF74-4DD6-B0D0-DE8CC6455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99103" y="-1422983"/>
            <a:ext cx="12491103" cy="8285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0B6755-597E-47D7-9EFB-1E4EBD6C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23949"/>
            <a:ext cx="4160673" cy="5165001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chemeClr val="bg1"/>
                </a:solidFill>
              </a:rPr>
              <a:t>1. Full understanding and buy-in at the top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30185-1F86-418E-BB2A-C802B3740A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BEDCC-6DB7-41A2-B084-92D42D0EC1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D0F249-FBFC-4091-BA75-932BB007385C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092773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B6755-597E-47D7-9EFB-1E4EBD6C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1189319" cy="1404135"/>
          </a:xfrm>
        </p:spPr>
        <p:txBody>
          <a:bodyPr>
            <a:normAutofit/>
          </a:bodyPr>
          <a:lstStyle/>
          <a:p>
            <a:r>
              <a:rPr lang="en-CA" dirty="0"/>
              <a:t>2. Awareness of the foundational data lifecycles and their main principles is crucial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30185-1F86-418E-BB2A-C802B3740A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BEDCC-6DB7-41A2-B084-92D42D0EC1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D0F249-FBFC-4091-BA75-932BB007385C}" type="datetimeyyyy">
              <a:rPr lang="en-CA" smtClean="0"/>
              <a:t>2021</a:t>
            </a:fld>
            <a:endParaRPr lang="en-CA" sz="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8B0D7E-A3B1-4384-8309-43D974ED8DC3}"/>
              </a:ext>
            </a:extLst>
          </p:cNvPr>
          <p:cNvGrpSpPr/>
          <p:nvPr/>
        </p:nvGrpSpPr>
        <p:grpSpPr>
          <a:xfrm>
            <a:off x="1407560" y="2555965"/>
            <a:ext cx="9376880" cy="2223278"/>
            <a:chOff x="1331693" y="2986113"/>
            <a:chExt cx="9376880" cy="222327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AE02ADB-CDB3-4052-A390-7585F484062D}"/>
                </a:ext>
              </a:extLst>
            </p:cNvPr>
            <p:cNvSpPr/>
            <p:nvPr/>
          </p:nvSpPr>
          <p:spPr>
            <a:xfrm>
              <a:off x="1331693" y="3570271"/>
              <a:ext cx="2753474" cy="105823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Master / Reference</a:t>
              </a:r>
            </a:p>
            <a:p>
              <a:pPr algn="ctr"/>
              <a:r>
                <a:rPr lang="en-CA" dirty="0"/>
                <a:t>data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A52BBB1-098D-4FE6-8D10-303F85150AC6}"/>
                </a:ext>
              </a:extLst>
            </p:cNvPr>
            <p:cNvSpPr/>
            <p:nvPr/>
          </p:nvSpPr>
          <p:spPr>
            <a:xfrm>
              <a:off x="4643396" y="3570270"/>
              <a:ext cx="2753474" cy="105823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Event / Transactional</a:t>
              </a:r>
            </a:p>
            <a:p>
              <a:pPr algn="ctr"/>
              <a:r>
                <a:rPr lang="en-CA" dirty="0"/>
                <a:t>data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0F043B7-3C74-491F-8427-4B8F988696A8}"/>
                </a:ext>
              </a:extLst>
            </p:cNvPr>
            <p:cNvSpPr/>
            <p:nvPr/>
          </p:nvSpPr>
          <p:spPr>
            <a:xfrm>
              <a:off x="7955099" y="3570270"/>
              <a:ext cx="2753474" cy="105823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Historical / Analytical</a:t>
              </a:r>
            </a:p>
            <a:p>
              <a:pPr algn="ctr"/>
              <a:r>
                <a:rPr lang="en-CA" dirty="0"/>
                <a:t>data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1AB5B2B1-AD0D-4B69-8854-ED05191AAB87}"/>
                </a:ext>
              </a:extLst>
            </p:cNvPr>
            <p:cNvSpPr/>
            <p:nvPr/>
          </p:nvSpPr>
          <p:spPr>
            <a:xfrm>
              <a:off x="1331693" y="4844266"/>
              <a:ext cx="9376880" cy="36512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Temporary data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E127E1F-0737-4429-9B1C-CF49B0143A99}"/>
                </a:ext>
              </a:extLst>
            </p:cNvPr>
            <p:cNvSpPr/>
            <p:nvPr/>
          </p:nvSpPr>
          <p:spPr>
            <a:xfrm>
              <a:off x="1331693" y="2986113"/>
              <a:ext cx="9376880" cy="3651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Metadata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90CD1B8-A90F-4B1B-98FA-D6EB63CC9028}"/>
              </a:ext>
            </a:extLst>
          </p:cNvPr>
          <p:cNvSpPr txBox="1"/>
          <p:nvPr/>
        </p:nvSpPr>
        <p:spPr>
          <a:xfrm>
            <a:off x="3586410" y="5140660"/>
            <a:ext cx="5019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Each of these foundational data classes has core principles that apply regardless of where the data is contained.</a:t>
            </a:r>
          </a:p>
        </p:txBody>
      </p:sp>
    </p:spTree>
    <p:extLst>
      <p:ext uri="{BB962C8B-B14F-4D97-AF65-F5344CB8AC3E}">
        <p14:creationId xmlns:p14="http://schemas.microsoft.com/office/powerpoint/2010/main" val="459970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B6755-597E-47D7-9EFB-1E4EBD6C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1189319" cy="1404135"/>
          </a:xfrm>
        </p:spPr>
        <p:txBody>
          <a:bodyPr>
            <a:normAutofit/>
          </a:bodyPr>
          <a:lstStyle/>
          <a:p>
            <a:r>
              <a:rPr lang="en-CA" dirty="0"/>
              <a:t>3. Focus on company CULTURE &amp; communicate, communicate, communicate!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30185-1F86-418E-BB2A-C802B3740A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BEDCC-6DB7-41A2-B084-92D42D0EC1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D0F249-FBFC-4091-BA75-932BB007385C}" type="datetimeyyyy">
              <a:rPr lang="en-CA" smtClean="0"/>
              <a:t>2021</a:t>
            </a:fld>
            <a:endParaRPr lang="en-CA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A1D92-B3E8-412F-A680-A3C4AD88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858" y="2013735"/>
            <a:ext cx="7301352" cy="43440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0CD1B8-A90F-4B1B-98FA-D6EB63CC9028}"/>
              </a:ext>
            </a:extLst>
          </p:cNvPr>
          <p:cNvSpPr txBox="1"/>
          <p:nvPr/>
        </p:nvSpPr>
        <p:spPr>
          <a:xfrm>
            <a:off x="2884515" y="2172750"/>
            <a:ext cx="3714985" cy="661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2"/>
                </a:solidFill>
              </a:rPr>
              <a:t>And once you’re sick of it </a:t>
            </a:r>
          </a:p>
          <a:p>
            <a:pPr algn="ctr"/>
            <a:r>
              <a:rPr lang="en-CA" dirty="0">
                <a:solidFill>
                  <a:schemeClr val="accent2"/>
                </a:solidFill>
              </a:rPr>
              <a:t>– communicate even more!</a:t>
            </a:r>
          </a:p>
        </p:txBody>
      </p:sp>
    </p:spTree>
    <p:extLst>
      <p:ext uri="{BB962C8B-B14F-4D97-AF65-F5344CB8AC3E}">
        <p14:creationId xmlns:p14="http://schemas.microsoft.com/office/powerpoint/2010/main" val="2751057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B8D68A-F824-47BD-902E-39AB87E3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7923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0B6755-597E-47D7-9EFB-1E4EBD6C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41" y="5292419"/>
            <a:ext cx="11243117" cy="1119086"/>
          </a:xfrm>
        </p:spPr>
        <p:txBody>
          <a:bodyPr>
            <a:normAutofit fontScale="90000"/>
          </a:bodyPr>
          <a:lstStyle/>
          <a:p>
            <a:r>
              <a:rPr lang="en-CA" sz="4800" dirty="0">
                <a:solidFill>
                  <a:schemeClr val="bg1"/>
                </a:solidFill>
              </a:rPr>
              <a:t>4. Take things step-by-step &amp; be systematic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30185-1F86-418E-BB2A-C802B3740A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BEDCC-6DB7-41A2-B084-92D42D0EC1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D0F249-FBFC-4091-BA75-932BB007385C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7671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-up of a spider&#10;&#10;Description automatically generated with low confidence">
            <a:extLst>
              <a:ext uri="{FF2B5EF4-FFF2-40B4-BE49-F238E27FC236}">
                <a16:creationId xmlns:a16="http://schemas.microsoft.com/office/drawing/2014/main" id="{80ECB42A-03CE-4376-9AE2-93461CD43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0B6755-597E-47D7-9EFB-1E4EBD6C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339" y="2252499"/>
            <a:ext cx="11189319" cy="1404135"/>
          </a:xfrm>
        </p:spPr>
        <p:txBody>
          <a:bodyPr>
            <a:normAutofit fontScale="90000"/>
          </a:bodyPr>
          <a:lstStyle/>
          <a:p>
            <a:r>
              <a:rPr lang="en-CA" sz="5400" dirty="0">
                <a:solidFill>
                  <a:schemeClr val="accent2"/>
                </a:solidFill>
              </a:rPr>
              <a:t>5. Get good at</a:t>
            </a:r>
            <a:br>
              <a:rPr lang="en-CA" sz="5400" dirty="0">
                <a:solidFill>
                  <a:schemeClr val="accent2"/>
                </a:solidFill>
              </a:rPr>
            </a:br>
            <a:r>
              <a:rPr lang="en-CA" sz="5400" dirty="0">
                <a:solidFill>
                  <a:schemeClr val="accent2"/>
                </a:solidFill>
              </a:rPr>
              <a:t>data modeling</a:t>
            </a:r>
            <a:br>
              <a:rPr lang="en-CA" sz="5400" dirty="0">
                <a:solidFill>
                  <a:schemeClr val="accent2"/>
                </a:solidFill>
              </a:rPr>
            </a:br>
            <a:br>
              <a:rPr lang="en-CA" sz="5400" dirty="0">
                <a:solidFill>
                  <a:schemeClr val="accent2"/>
                </a:solidFill>
              </a:rPr>
            </a:br>
            <a:r>
              <a:rPr lang="en-CA" sz="4000" dirty="0"/>
              <a:t>graphs</a:t>
            </a:r>
            <a:r>
              <a:rPr lang="en-CA" sz="4000" dirty="0">
                <a:solidFill>
                  <a:schemeClr val="accent2"/>
                </a:solidFill>
              </a:rPr>
              <a:t> – relational - </a:t>
            </a:r>
            <a:r>
              <a:rPr lang="en-CA" sz="4000" dirty="0">
                <a:solidFill>
                  <a:schemeClr val="accent4"/>
                </a:solidFill>
              </a:rPr>
              <a:t>analytical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30185-1F86-418E-BB2A-C802B3740A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BEDCC-6DB7-41A2-B084-92D42D0EC1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D0F249-FBFC-4091-BA75-932BB007385C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269907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B6755-597E-47D7-9EFB-1E4EBD6C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1"/>
            <a:ext cx="11189319" cy="1397000"/>
          </a:xfrm>
        </p:spPr>
        <p:txBody>
          <a:bodyPr>
            <a:normAutofit/>
          </a:bodyPr>
          <a:lstStyle/>
          <a:p>
            <a:r>
              <a:rPr lang="en-CA" dirty="0"/>
              <a:t>What an organization needs to become data-centric</a:t>
            </a:r>
            <a:br>
              <a:rPr lang="en-CA" dirty="0"/>
            </a:br>
            <a:r>
              <a:rPr lang="en-CA" dirty="0"/>
              <a:t>(summary)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30185-1F86-418E-BB2A-C802B3740A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BEDCC-6DB7-41A2-B084-92D42D0EC1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D0F249-FBFC-4091-BA75-932BB007385C}" type="datetimeyyyy">
              <a:rPr lang="en-CA" smtClean="0"/>
              <a:t>2021</a:t>
            </a:fld>
            <a:endParaRPr lang="en-CA" sz="8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A22C88-1ECC-4E90-81C8-374B7DF248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8494" y="2540000"/>
            <a:ext cx="10626723" cy="2599267"/>
          </a:xfrm>
        </p:spPr>
        <p:txBody>
          <a:bodyPr>
            <a:noAutofit/>
          </a:bodyPr>
          <a:lstStyle/>
          <a:p>
            <a:r>
              <a:rPr lang="en-US" sz="2400" dirty="0"/>
              <a:t>1. Executive team understanding &amp; buy-in</a:t>
            </a:r>
          </a:p>
          <a:p>
            <a:r>
              <a:rPr lang="en-US" sz="2400" dirty="0"/>
              <a:t>2. Awareness of foundational data lifecycles and their principles  </a:t>
            </a:r>
          </a:p>
          <a:p>
            <a:r>
              <a:rPr lang="en-US" sz="2400" dirty="0"/>
              <a:t>3. A lot of communication and culture building</a:t>
            </a:r>
          </a:p>
          <a:p>
            <a:r>
              <a:rPr lang="en-US" sz="2400" dirty="0"/>
              <a:t>4. Systematic approach (+ start small)</a:t>
            </a:r>
          </a:p>
          <a:p>
            <a:r>
              <a:rPr lang="en-US" sz="2400" dirty="0"/>
              <a:t>5. Good data modeling is key</a:t>
            </a:r>
          </a:p>
        </p:txBody>
      </p:sp>
    </p:spTree>
    <p:extLst>
      <p:ext uri="{BB962C8B-B14F-4D97-AF65-F5344CB8AC3E}">
        <p14:creationId xmlns:p14="http://schemas.microsoft.com/office/powerpoint/2010/main" val="426911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BA9D-3580-4C3C-A5B7-810CCBA6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 today’s talk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334E29-0BDC-4AC6-942D-43B37D5C6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5C9B8-28D5-4985-BC76-FAE55A67FE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8494" y="2726422"/>
            <a:ext cx="10626723" cy="3169780"/>
          </a:xfrm>
        </p:spPr>
        <p:txBody>
          <a:bodyPr>
            <a:noAutofit/>
          </a:bodyPr>
          <a:lstStyle/>
          <a:p>
            <a:r>
              <a:rPr lang="en-US" sz="2400" dirty="0"/>
              <a:t>What is a data-centric organization?</a:t>
            </a:r>
          </a:p>
          <a:p>
            <a:r>
              <a:rPr lang="en-US" sz="2400" dirty="0"/>
              <a:t>Differences between data-centric and app-centric organizations</a:t>
            </a:r>
          </a:p>
          <a:p>
            <a:r>
              <a:rPr lang="en-US" sz="2400" dirty="0"/>
              <a:t>Why data-centric organizations have an advantage?</a:t>
            </a:r>
          </a:p>
          <a:p>
            <a:r>
              <a:rPr lang="en-US" sz="2400" dirty="0"/>
              <a:t>How to get there? Tips on becoming data-centric.</a:t>
            </a:r>
          </a:p>
          <a:p>
            <a:endParaRPr lang="en-CA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1C907-7EAA-4870-8C1C-6D1595D260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D0F249-FBFC-4091-BA75-932BB007385C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26289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B6755-597E-47D7-9EFB-1E4EBD6C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21239"/>
            <a:ext cx="11189319" cy="740559"/>
          </a:xfrm>
        </p:spPr>
        <p:txBody>
          <a:bodyPr>
            <a:normAutofit/>
          </a:bodyPr>
          <a:lstStyle/>
          <a:p>
            <a:r>
              <a:rPr lang="en-CA" dirty="0"/>
              <a:t>Data-centric vs. app-centric organization traits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30185-1F86-418E-BB2A-C802B3740A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BEDCC-6DB7-41A2-B084-92D42D0EC1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D0F249-FBFC-4091-BA75-932BB007385C}" type="datetimeyyyy">
              <a:rPr lang="en-CA" smtClean="0"/>
              <a:t>2021</a:t>
            </a:fld>
            <a:endParaRPr lang="en-CA" sz="800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BFBC6580-18A8-4A30-BDBA-1A533E7BB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825036"/>
              </p:ext>
            </p:extLst>
          </p:nvPr>
        </p:nvGraphicFramePr>
        <p:xfrm>
          <a:off x="677332" y="1109693"/>
          <a:ext cx="10837334" cy="51767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18667">
                  <a:extLst>
                    <a:ext uri="{9D8B030D-6E8A-4147-A177-3AD203B41FA5}">
                      <a16:colId xmlns:a16="http://schemas.microsoft.com/office/drawing/2014/main" val="3094532006"/>
                    </a:ext>
                  </a:extLst>
                </a:gridCol>
                <a:gridCol w="5418667">
                  <a:extLst>
                    <a:ext uri="{9D8B030D-6E8A-4147-A177-3AD203B41FA5}">
                      <a16:colId xmlns:a16="http://schemas.microsoft.com/office/drawing/2014/main" val="1559791937"/>
                    </a:ext>
                  </a:extLst>
                </a:gridCol>
              </a:tblGrid>
              <a:tr h="6962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Data-centric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App-centric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32471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/>
                        <a:t>Data is shar</a:t>
                      </a:r>
                      <a:r>
                        <a:rPr lang="en-CA" sz="1800" dirty="0"/>
                        <a:t>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Data is </a:t>
                      </a:r>
                      <a:r>
                        <a:rPr lang="en-CA" sz="1800" dirty="0"/>
                        <a:t>hoarded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0464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dirty="0"/>
                        <a:t>Technology landscape is elegant and 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dirty="0"/>
                        <a:t>Technology landscape is vast and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67251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Company focuses on data &amp; information; technology is a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Company focuses on technology; information &amp; data is an afterthought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1167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CA" dirty="0"/>
                        <a:t>Little to no data silos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Many data silos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69407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High level of trust in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Low level of trust in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94645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CA" dirty="0"/>
                        <a:t>High levels of data literacy on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Low levels of data literacy on average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2625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CA" dirty="0"/>
                        <a:t>High degree of agility &amp; innovation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Low degree of agility &amp; innovation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468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669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9390-8427-4499-B0C7-6531259BF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976563"/>
            <a:ext cx="8691917" cy="904874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Questions?</a:t>
            </a:r>
            <a:endParaRPr lang="en-CA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73261-1C60-4CD7-BC16-67F5E48F9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65D47-0A18-4888-8DCB-1826F045D1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1FC217-09A0-45E7-BA4F-72C8EB53091D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832313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B6755-597E-47D7-9EFB-1E4EBD6C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 Main Takeaways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30185-1F86-418E-BB2A-C802B3740A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17FA1-0F5A-4D30-8205-464D16783F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863" y="1693333"/>
            <a:ext cx="11141604" cy="4391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800" dirty="0"/>
              <a:t>1. Adopt a </a:t>
            </a:r>
            <a:r>
              <a:rPr lang="en-CA" sz="2800" b="1" dirty="0">
                <a:solidFill>
                  <a:schemeClr val="accent2"/>
                </a:solidFill>
              </a:rPr>
              <a:t>data-centric</a:t>
            </a:r>
            <a:r>
              <a:rPr lang="en-CA" sz="2800" dirty="0"/>
              <a:t> mindset (as opposed to app-centric)</a:t>
            </a:r>
          </a:p>
          <a:p>
            <a:endParaRPr lang="en-CA" sz="2800" dirty="0"/>
          </a:p>
          <a:p>
            <a:endParaRPr lang="en-CA" sz="2800" dirty="0"/>
          </a:p>
          <a:p>
            <a:pPr marL="0" indent="0">
              <a:buNone/>
            </a:pPr>
            <a:r>
              <a:rPr lang="en-CA" sz="2800" dirty="0"/>
              <a:t>2. Approach organizational data lifecycles </a:t>
            </a:r>
            <a:r>
              <a:rPr lang="en-CA" sz="2800" b="1" dirty="0">
                <a:solidFill>
                  <a:schemeClr val="accent2"/>
                </a:solidFill>
              </a:rPr>
              <a:t>strategically</a:t>
            </a:r>
          </a:p>
          <a:p>
            <a:endParaRPr lang="en-CA" sz="2800" dirty="0"/>
          </a:p>
          <a:p>
            <a:endParaRPr lang="en-CA" sz="2800" dirty="0"/>
          </a:p>
          <a:p>
            <a:pPr marL="0" indent="0">
              <a:buNone/>
            </a:pPr>
            <a:r>
              <a:rPr lang="en-CA" sz="2800" dirty="0"/>
              <a:t>3. Focus on </a:t>
            </a:r>
            <a:r>
              <a:rPr lang="en-CA" sz="2800" b="1" dirty="0">
                <a:solidFill>
                  <a:schemeClr val="accent2"/>
                </a:solidFill>
              </a:rPr>
              <a:t>culture, awareness &amp; skills</a:t>
            </a:r>
            <a:r>
              <a:rPr lang="en-CA" sz="2800" dirty="0"/>
              <a:t>, not on technology</a:t>
            </a:r>
          </a:p>
          <a:p>
            <a:endParaRPr lang="en-CA" sz="2800" dirty="0"/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BEDCC-6DB7-41A2-B084-92D42D0EC1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D0F249-FBFC-4091-BA75-932BB007385C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02030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B6755-597E-47D7-9EFB-1E4EBD6C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 questions to ask yourself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30185-1F86-418E-BB2A-C802B3740A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17FA1-0F5A-4D30-8205-464D16783F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863" y="1693333"/>
            <a:ext cx="11141604" cy="4391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800" dirty="0"/>
              <a:t>1. What will your organization look like in </a:t>
            </a:r>
            <a:r>
              <a:rPr lang="en-CA" sz="2800" dirty="0">
                <a:solidFill>
                  <a:schemeClr val="accent2"/>
                </a:solidFill>
              </a:rPr>
              <a:t>3-5 years </a:t>
            </a:r>
            <a:r>
              <a:rPr lang="en-CA" sz="2800" dirty="0"/>
              <a:t>if you adopt and execute a data-centric approach?</a:t>
            </a:r>
          </a:p>
          <a:p>
            <a:endParaRPr lang="en-CA" sz="2800" dirty="0"/>
          </a:p>
          <a:p>
            <a:pPr marL="0" indent="0">
              <a:buNone/>
            </a:pPr>
            <a:r>
              <a:rPr lang="en-CA" sz="2800" dirty="0"/>
              <a:t>2. What will it look like in 3-5 years if you </a:t>
            </a:r>
            <a:r>
              <a:rPr lang="en-CA" sz="2800" dirty="0">
                <a:solidFill>
                  <a:schemeClr val="accent2"/>
                </a:solidFill>
              </a:rPr>
              <a:t>don’t</a:t>
            </a:r>
            <a:r>
              <a:rPr lang="en-CA" sz="2800" dirty="0"/>
              <a:t>?</a:t>
            </a:r>
            <a:endParaRPr lang="en-CA" sz="2800" b="1" dirty="0">
              <a:solidFill>
                <a:schemeClr val="accent2"/>
              </a:solidFill>
            </a:endParaRPr>
          </a:p>
          <a:p>
            <a:endParaRPr lang="en-CA" sz="2800" dirty="0"/>
          </a:p>
          <a:p>
            <a:pPr marL="0" indent="0">
              <a:buNone/>
            </a:pPr>
            <a:r>
              <a:rPr lang="en-CA" sz="2800" dirty="0"/>
              <a:t>3. What’s at </a:t>
            </a:r>
            <a:r>
              <a:rPr lang="en-CA" sz="2800" dirty="0">
                <a:solidFill>
                  <a:schemeClr val="accent2"/>
                </a:solidFill>
              </a:rPr>
              <a:t>stake</a:t>
            </a:r>
            <a:r>
              <a:rPr lang="en-CA" sz="2800" dirty="0"/>
              <a:t>? (try to quantify the impact for your org)</a:t>
            </a:r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BEDCC-6DB7-41A2-B084-92D42D0EC1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D0F249-FBFC-4091-BA75-932BB007385C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91320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06A2-1640-4FD8-9D38-EA696F91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78" y="762000"/>
            <a:ext cx="10869044" cy="5334000"/>
          </a:xfrm>
        </p:spPr>
        <p:txBody>
          <a:bodyPr/>
          <a:lstStyle/>
          <a:p>
            <a:r>
              <a:rPr lang="en-CA" dirty="0"/>
              <a:t>Our </a:t>
            </a:r>
            <a:r>
              <a:rPr lang="en-CA" dirty="0">
                <a:solidFill>
                  <a:schemeClr val="accent1"/>
                </a:solidFill>
              </a:rPr>
              <a:t>mission</a:t>
            </a:r>
            <a:r>
              <a:rPr lang="en-CA" dirty="0"/>
              <a:t> is to </a:t>
            </a:r>
            <a:br>
              <a:rPr lang="en-CA" dirty="0"/>
            </a:br>
            <a:r>
              <a:rPr lang="en-CA" dirty="0">
                <a:solidFill>
                  <a:schemeClr val="accent1"/>
                </a:solidFill>
              </a:rPr>
              <a:t>help you excel at being data-centric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82C039-AF5B-4A6C-9DD1-B0D72EB41F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DA05D-5DA0-4362-9291-085F17829B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D0AAC65-9695-4D4B-AAF2-D8C85607E13A}" type="datetimeyyyy">
              <a:rPr lang="en-CA" smtClean="0"/>
              <a:t>2021</a:t>
            </a:fld>
            <a:endParaRPr lang="en-CA" sz="800" dirty="0"/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9455A3A8-3773-4B08-B2A0-ABEF794F8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94" y="4502727"/>
            <a:ext cx="4686213" cy="159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12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9390-8427-4499-B0C7-6531259BF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91293"/>
            <a:ext cx="8691917" cy="1095024"/>
          </a:xfrm>
        </p:spPr>
        <p:txBody>
          <a:bodyPr>
            <a:normAutofit/>
          </a:bodyPr>
          <a:lstStyle/>
          <a:p>
            <a:r>
              <a:rPr lang="en-US" sz="5400" dirty="0"/>
              <a:t>Thank you!</a:t>
            </a:r>
            <a:endParaRPr lang="en-CA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73261-1C60-4CD7-BC16-67F5E48F9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65D47-0A18-4888-8DCB-1826F045D1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1FC217-09A0-45E7-BA4F-72C8EB53091D}" type="datetimeyyyy">
              <a:rPr lang="en-CA" smtClean="0"/>
              <a:t>2021</a:t>
            </a:fld>
            <a:endParaRPr lang="en-CA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A088E3-8BAB-490D-8BF9-AF4B2E9DF7C2}"/>
              </a:ext>
            </a:extLst>
          </p:cNvPr>
          <p:cNvSpPr txBox="1"/>
          <p:nvPr/>
        </p:nvSpPr>
        <p:spPr>
          <a:xfrm>
            <a:off x="677334" y="1979802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More webinars on </a:t>
            </a:r>
            <a:r>
              <a:rPr lang="en-CA" b="1" u="sng" dirty="0">
                <a:solidFill>
                  <a:schemeClr val="accent1"/>
                </a:solidFill>
              </a:rPr>
              <a:t>infocratic.io</a:t>
            </a:r>
            <a:endParaRPr lang="en-CA" sz="2400" b="1" u="sng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4F4D0-D472-4AEE-91D4-B72617C2D421}"/>
              </a:ext>
            </a:extLst>
          </p:cNvPr>
          <p:cNvSpPr txBox="1"/>
          <p:nvPr/>
        </p:nvSpPr>
        <p:spPr>
          <a:xfrm>
            <a:off x="677334" y="3992934"/>
            <a:ext cx="64187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How to stay connected: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Follow </a:t>
            </a:r>
            <a:r>
              <a:rPr lang="en-CA" dirty="0">
                <a:hlinkClick r:id="rId3"/>
              </a:rPr>
              <a:t>Ruben Sardaryan</a:t>
            </a:r>
            <a:r>
              <a:rPr lang="en-CA" dirty="0"/>
              <a:t> &amp; </a:t>
            </a:r>
            <a:r>
              <a:rPr lang="en-CA" dirty="0">
                <a:hlinkClick r:id="rId4"/>
              </a:rPr>
              <a:t>Infocratic</a:t>
            </a:r>
            <a:r>
              <a:rPr lang="en-CA" dirty="0"/>
              <a:t>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Subscribe to the email newsletter </a:t>
            </a:r>
            <a:r>
              <a:rPr lang="en-CA" dirty="0">
                <a:hlinkClick r:id="rId5"/>
              </a:rPr>
              <a:t>here</a:t>
            </a:r>
            <a:r>
              <a:rPr lang="en-CA" dirty="0"/>
              <a:t> or at </a:t>
            </a:r>
            <a:r>
              <a:rPr lang="en-CA" dirty="0">
                <a:hlinkClick r:id="rId6"/>
              </a:rPr>
              <a:t>infocratic.io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7"/>
              </a:rPr>
              <a:t>contact@infocratic.io</a:t>
            </a:r>
            <a:endParaRPr lang="en-CA" dirty="0"/>
          </a:p>
        </p:txBody>
      </p:sp>
      <p:pic>
        <p:nvPicPr>
          <p:cNvPr id="2050" name="Picture 2" descr="Linkedin - Free social media icons">
            <a:extLst>
              <a:ext uri="{FF2B5EF4-FFF2-40B4-BE49-F238E27FC236}">
                <a16:creationId xmlns:a16="http://schemas.microsoft.com/office/drawing/2014/main" id="{6F0BE929-8D03-402C-996D-C5785E25D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637" y="4579279"/>
            <a:ext cx="290818" cy="29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38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FF74052-3A30-4292-9774-0DD52B8F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About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DB93CCD-24E4-4FE8-9855-B04C993B1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2415" y="3776297"/>
            <a:ext cx="5801587" cy="2472104"/>
          </a:xfrm>
        </p:spPr>
        <p:txBody>
          <a:bodyPr>
            <a:normAutofit lnSpcReduction="10000"/>
          </a:bodyPr>
          <a:lstStyle/>
          <a:p>
            <a:r>
              <a:rPr lang="en-CA" dirty="0"/>
              <a:t>Data strategy advisor</a:t>
            </a:r>
          </a:p>
          <a:p>
            <a:r>
              <a:rPr lang="en-CA" dirty="0"/>
              <a:t>CEO &amp; Founder, Infocratic</a:t>
            </a:r>
          </a:p>
          <a:p>
            <a:r>
              <a:rPr lang="en-CA" dirty="0"/>
              <a:t>Data strategist with 20+ years experience in </a:t>
            </a:r>
            <a:br>
              <a:rPr lang="en-CA" dirty="0"/>
            </a:br>
            <a:r>
              <a:rPr lang="en-CA" dirty="0"/>
              <a:t>data &amp; IT leadership</a:t>
            </a:r>
          </a:p>
          <a:p>
            <a:r>
              <a:rPr lang="en-CA" dirty="0"/>
              <a:t>Led data &amp; analytics for 10 years at </a:t>
            </a:r>
            <a:r>
              <a:rPr lang="en-CA" dirty="0" err="1"/>
              <a:t>Questrade</a:t>
            </a:r>
            <a:r>
              <a:rPr lang="en-CA" dirty="0"/>
              <a:t> –growing it to become Canada’s top brokerage</a:t>
            </a:r>
          </a:p>
          <a:p>
            <a:r>
              <a:rPr lang="en-CA" dirty="0"/>
              <a:t>Father, husband, musician, glider pilot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0C78212-6282-4006-B598-AA1895E83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© Infocratic, Inc.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797A9-6ADB-4A50-9B92-0FE33EAA48F5}"/>
              </a:ext>
            </a:extLst>
          </p:cNvPr>
          <p:cNvSpPr txBox="1"/>
          <p:nvPr/>
        </p:nvSpPr>
        <p:spPr>
          <a:xfrm>
            <a:off x="3472415" y="2246974"/>
            <a:ext cx="59975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0" i="0" dirty="0">
                <a:solidFill>
                  <a:schemeClr val="tx2"/>
                </a:solidFill>
                <a:effectLst/>
                <a:latin typeface="-apple-system"/>
              </a:rPr>
              <a:t>Helping organizations increase revenues and reduce costs using data &amp; analytics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68C337-D09A-426C-8EC3-795DED16B5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8F4CE33-C43C-4711-833F-AC44757B5491}" type="datetimeyyyy">
              <a:rPr lang="en-CA" smtClean="0"/>
              <a:t>2021</a:t>
            </a:fld>
            <a:endParaRPr lang="en-CA" sz="800" dirty="0"/>
          </a:p>
        </p:txBody>
      </p:sp>
      <p:pic>
        <p:nvPicPr>
          <p:cNvPr id="4" name="Picture 3" descr="A picture containing person, person, blue, posing&#10;&#10;Description automatically generated">
            <a:extLst>
              <a:ext uri="{FF2B5EF4-FFF2-40B4-BE49-F238E27FC236}">
                <a16:creationId xmlns:a16="http://schemas.microsoft.com/office/drawing/2014/main" id="{0BE5A71B-541B-471C-8442-F8DC62279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0" y="1384936"/>
            <a:ext cx="2361777" cy="3542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9F398D-42F0-421C-A923-141BBADE0011}"/>
              </a:ext>
            </a:extLst>
          </p:cNvPr>
          <p:cNvSpPr txBox="1"/>
          <p:nvPr/>
        </p:nvSpPr>
        <p:spPr>
          <a:xfrm>
            <a:off x="740030" y="5091034"/>
            <a:ext cx="236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Ruben Sardaryan</a:t>
            </a:r>
            <a:endParaRPr lang="en-CA" dirty="0">
              <a:solidFill>
                <a:schemeClr val="tx2"/>
              </a:solidFill>
            </a:endParaRPr>
          </a:p>
        </p:txBody>
      </p:sp>
      <p:pic>
        <p:nvPicPr>
          <p:cNvPr id="9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9561AE90-59A2-4187-A585-54B8AFF0B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136" y="831069"/>
            <a:ext cx="4962111" cy="168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21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9390-8427-4499-B0C7-6531259BF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976563"/>
            <a:ext cx="8691917" cy="904874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What is a data-centric org?</a:t>
            </a:r>
            <a:endParaRPr lang="en-CA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73261-1C60-4CD7-BC16-67F5E48F9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65D47-0A18-4888-8DCB-1826F045D1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1FC217-09A0-45E7-BA4F-72C8EB53091D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946915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BA9D-3580-4C3C-A5B7-810CCBA6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What matters more – the wallet or the money inside ?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334E29-0BDC-4AC6-942D-43B37D5C6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1C907-7EAA-4870-8C1C-6D1595D260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D0F249-FBFC-4091-BA75-932BB007385C}" type="datetimeyyyy">
              <a:rPr lang="en-CA" smtClean="0"/>
              <a:t>2021</a:t>
            </a:fld>
            <a:endParaRPr lang="en-CA" sz="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591F50-0A46-4125-B22D-2B60D95D5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26186" y="1686765"/>
            <a:ext cx="8339628" cy="473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51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BA9D-3580-4C3C-A5B7-810CCBA6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Data-Centric organization?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334E29-0BDC-4AC6-942D-43B37D5C6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5C9B8-28D5-4985-BC76-FAE55A67FE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863" y="2283544"/>
            <a:ext cx="10790237" cy="2622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4591"/>
                </a:solidFill>
              </a:rPr>
              <a:t>Data-centric organization has a </a:t>
            </a:r>
            <a:r>
              <a:rPr lang="en-US" sz="4000" b="1" dirty="0">
                <a:solidFill>
                  <a:srgbClr val="004591"/>
                </a:solidFill>
              </a:rPr>
              <a:t>single data model</a:t>
            </a:r>
            <a:r>
              <a:rPr lang="en-US" sz="4000" dirty="0">
                <a:solidFill>
                  <a:srgbClr val="004591"/>
                </a:solidFill>
              </a:rPr>
              <a:t>; and </a:t>
            </a:r>
            <a:r>
              <a:rPr lang="en-US" sz="4000" b="1" dirty="0">
                <a:solidFill>
                  <a:srgbClr val="004591"/>
                </a:solidFill>
              </a:rPr>
              <a:t>prioritizes managing data &amp; information</a:t>
            </a:r>
            <a:r>
              <a:rPr lang="en-US" sz="4000" dirty="0">
                <a:solidFill>
                  <a:srgbClr val="004591"/>
                </a:solidFill>
              </a:rPr>
              <a:t> over managing systems &amp; technology.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1C907-7EAA-4870-8C1C-6D1595D260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D0F249-FBFC-4091-BA75-932BB007385C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496984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B6755-597E-47D7-9EFB-1E4EBD6C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68540"/>
            <a:ext cx="10626724" cy="67887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Data-centric vs. app-centric organizations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30185-1F86-418E-BB2A-C802B3740A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BEDCC-6DB7-41A2-B084-92D42D0EC1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D0F249-FBFC-4091-BA75-932BB007385C}" type="datetimeyyyy">
              <a:rPr lang="en-CA" smtClean="0"/>
              <a:t>2021</a:t>
            </a:fld>
            <a:endParaRPr lang="en-CA" sz="800" dirty="0"/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6B0A7B6E-887F-457F-9079-C7EBED5DB546}"/>
              </a:ext>
            </a:extLst>
          </p:cNvPr>
          <p:cNvGrpSpPr/>
          <p:nvPr/>
        </p:nvGrpSpPr>
        <p:grpSpPr>
          <a:xfrm>
            <a:off x="956344" y="1459045"/>
            <a:ext cx="4346896" cy="4611220"/>
            <a:chOff x="956344" y="1459045"/>
            <a:chExt cx="4346896" cy="4611220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C0AA99D-8563-4519-9AE8-B1E7BAA012BD}"/>
                </a:ext>
              </a:extLst>
            </p:cNvPr>
            <p:cNvSpPr/>
            <p:nvPr/>
          </p:nvSpPr>
          <p:spPr>
            <a:xfrm>
              <a:off x="3249765" y="3610999"/>
              <a:ext cx="642386" cy="2231472"/>
            </a:xfrm>
            <a:custGeom>
              <a:avLst/>
              <a:gdLst>
                <a:gd name="connsiteX0" fmla="*/ 608830 w 642386"/>
                <a:gd name="connsiteY0" fmla="*/ 0 h 2231472"/>
                <a:gd name="connsiteX1" fmla="*/ 264881 w 642386"/>
                <a:gd name="connsiteY1" fmla="*/ 335560 h 2231472"/>
                <a:gd name="connsiteX2" fmla="*/ 63545 w 642386"/>
                <a:gd name="connsiteY2" fmla="*/ 1216404 h 2231472"/>
                <a:gd name="connsiteX3" fmla="*/ 46767 w 642386"/>
                <a:gd name="connsiteY3" fmla="*/ 1929468 h 2231472"/>
                <a:gd name="connsiteX4" fmla="*/ 642386 w 642386"/>
                <a:gd name="connsiteY4" fmla="*/ 2231472 h 223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386" h="2231472">
                  <a:moveTo>
                    <a:pt x="608830" y="0"/>
                  </a:moveTo>
                  <a:cubicBezTo>
                    <a:pt x="482296" y="66413"/>
                    <a:pt x="355762" y="132826"/>
                    <a:pt x="264881" y="335560"/>
                  </a:cubicBezTo>
                  <a:cubicBezTo>
                    <a:pt x="174000" y="538294"/>
                    <a:pt x="99897" y="950753"/>
                    <a:pt x="63545" y="1216404"/>
                  </a:cubicBezTo>
                  <a:cubicBezTo>
                    <a:pt x="27193" y="1482055"/>
                    <a:pt x="-49706" y="1760290"/>
                    <a:pt x="46767" y="1929468"/>
                  </a:cubicBezTo>
                  <a:cubicBezTo>
                    <a:pt x="143240" y="2098646"/>
                    <a:pt x="392813" y="2165059"/>
                    <a:pt x="642386" y="223147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023EBF6-67B3-40D9-B0F7-8E5B03CF9AEB}"/>
                </a:ext>
              </a:extLst>
            </p:cNvPr>
            <p:cNvSpPr/>
            <p:nvPr/>
          </p:nvSpPr>
          <p:spPr>
            <a:xfrm>
              <a:off x="4286774" y="2954148"/>
              <a:ext cx="25167" cy="427838"/>
            </a:xfrm>
            <a:custGeom>
              <a:avLst/>
              <a:gdLst>
                <a:gd name="connsiteX0" fmla="*/ 25167 w 25167"/>
                <a:gd name="connsiteY0" fmla="*/ 0 h 427838"/>
                <a:gd name="connsiteX1" fmla="*/ 8389 w 25167"/>
                <a:gd name="connsiteY1" fmla="*/ 276836 h 427838"/>
                <a:gd name="connsiteX2" fmla="*/ 8389 w 25167"/>
                <a:gd name="connsiteY2" fmla="*/ 335559 h 427838"/>
                <a:gd name="connsiteX3" fmla="*/ 0 w 25167"/>
                <a:gd name="connsiteY3" fmla="*/ 427838 h 427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67" h="427838">
                  <a:moveTo>
                    <a:pt x="25167" y="0"/>
                  </a:moveTo>
                  <a:cubicBezTo>
                    <a:pt x="18176" y="110455"/>
                    <a:pt x="11185" y="220910"/>
                    <a:pt x="8389" y="276836"/>
                  </a:cubicBezTo>
                  <a:cubicBezTo>
                    <a:pt x="5593" y="332763"/>
                    <a:pt x="9787" y="310392"/>
                    <a:pt x="8389" y="335559"/>
                  </a:cubicBezTo>
                  <a:cubicBezTo>
                    <a:pt x="6991" y="360726"/>
                    <a:pt x="3495" y="394282"/>
                    <a:pt x="0" y="42783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C58C05D-D861-4B6B-A943-8E5407B36B34}"/>
                </a:ext>
              </a:extLst>
            </p:cNvPr>
            <p:cNvSpPr/>
            <p:nvPr/>
          </p:nvSpPr>
          <p:spPr>
            <a:xfrm>
              <a:off x="4253218" y="4001549"/>
              <a:ext cx="41945" cy="444616"/>
            </a:xfrm>
            <a:custGeom>
              <a:avLst/>
              <a:gdLst>
                <a:gd name="connsiteX0" fmla="*/ 41945 w 41945"/>
                <a:gd name="connsiteY0" fmla="*/ 0 h 444616"/>
                <a:gd name="connsiteX1" fmla="*/ 0 w 41945"/>
                <a:gd name="connsiteY1" fmla="*/ 444616 h 444616"/>
                <a:gd name="connsiteX2" fmla="*/ 0 w 41945"/>
                <a:gd name="connsiteY2" fmla="*/ 444616 h 444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45" h="444616">
                  <a:moveTo>
                    <a:pt x="41945" y="0"/>
                  </a:moveTo>
                  <a:lnTo>
                    <a:pt x="0" y="444616"/>
                  </a:lnTo>
                  <a:lnTo>
                    <a:pt x="0" y="444616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68AFF6-FA55-4D4B-85A2-25AA25E51A9A}"/>
                </a:ext>
              </a:extLst>
            </p:cNvPr>
            <p:cNvSpPr/>
            <p:nvPr/>
          </p:nvSpPr>
          <p:spPr>
            <a:xfrm>
              <a:off x="2307362" y="2634143"/>
              <a:ext cx="1501240" cy="8389"/>
            </a:xfrm>
            <a:custGeom>
              <a:avLst/>
              <a:gdLst>
                <a:gd name="connsiteX0" fmla="*/ 1501240 w 1501240"/>
                <a:gd name="connsiteY0" fmla="*/ 0 h 8389"/>
                <a:gd name="connsiteX1" fmla="*/ 142223 w 1501240"/>
                <a:gd name="connsiteY1" fmla="*/ 0 h 8389"/>
                <a:gd name="connsiteX2" fmla="*/ 108667 w 1501240"/>
                <a:gd name="connsiteY2" fmla="*/ 8389 h 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40" h="8389">
                  <a:moveTo>
                    <a:pt x="1501240" y="0"/>
                  </a:moveTo>
                  <a:lnTo>
                    <a:pt x="142223" y="0"/>
                  </a:lnTo>
                  <a:cubicBezTo>
                    <a:pt x="-89872" y="1398"/>
                    <a:pt x="9397" y="4893"/>
                    <a:pt x="108667" y="838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383C44-A56E-40A8-92A7-10C6878924DF}"/>
                </a:ext>
              </a:extLst>
            </p:cNvPr>
            <p:cNvSpPr/>
            <p:nvPr/>
          </p:nvSpPr>
          <p:spPr>
            <a:xfrm>
              <a:off x="2416029" y="2634143"/>
              <a:ext cx="1400962" cy="1048624"/>
            </a:xfrm>
            <a:custGeom>
              <a:avLst/>
              <a:gdLst>
                <a:gd name="connsiteX0" fmla="*/ 1400962 w 1400962"/>
                <a:gd name="connsiteY0" fmla="*/ 0 h 1048624"/>
                <a:gd name="connsiteX1" fmla="*/ 729843 w 1400962"/>
                <a:gd name="connsiteY1" fmla="*/ 738231 h 1048624"/>
                <a:gd name="connsiteX2" fmla="*/ 0 w 1400962"/>
                <a:gd name="connsiteY2" fmla="*/ 1048624 h 1048624"/>
                <a:gd name="connsiteX3" fmla="*/ 0 w 1400962"/>
                <a:gd name="connsiteY3" fmla="*/ 1048624 h 104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962" h="1048624">
                  <a:moveTo>
                    <a:pt x="1400962" y="0"/>
                  </a:moveTo>
                  <a:cubicBezTo>
                    <a:pt x="1182149" y="281730"/>
                    <a:pt x="963337" y="563460"/>
                    <a:pt x="729843" y="738231"/>
                  </a:cubicBezTo>
                  <a:cubicBezTo>
                    <a:pt x="496349" y="913002"/>
                    <a:pt x="0" y="1048624"/>
                    <a:pt x="0" y="1048624"/>
                  </a:cubicBezTo>
                  <a:lnTo>
                    <a:pt x="0" y="1048624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E9DFFD1-45B9-4A3A-8093-ECD9B0B19BC3}"/>
                </a:ext>
              </a:extLst>
            </p:cNvPr>
            <p:cNvSpPr/>
            <p:nvPr/>
          </p:nvSpPr>
          <p:spPr>
            <a:xfrm>
              <a:off x="2364684" y="2667699"/>
              <a:ext cx="1427140" cy="2106876"/>
            </a:xfrm>
            <a:custGeom>
              <a:avLst/>
              <a:gdLst>
                <a:gd name="connsiteX0" fmla="*/ 1427140 w 1427140"/>
                <a:gd name="connsiteY0" fmla="*/ 0 h 2106876"/>
                <a:gd name="connsiteX1" fmla="*/ 680520 w 1427140"/>
                <a:gd name="connsiteY1" fmla="*/ 1300294 h 2106876"/>
                <a:gd name="connsiteX2" fmla="*/ 59734 w 1427140"/>
                <a:gd name="connsiteY2" fmla="*/ 2038525 h 2106876"/>
                <a:gd name="connsiteX3" fmla="*/ 59734 w 1427140"/>
                <a:gd name="connsiteY3" fmla="*/ 2030136 h 210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140" h="2106876">
                  <a:moveTo>
                    <a:pt x="1427140" y="0"/>
                  </a:moveTo>
                  <a:cubicBezTo>
                    <a:pt x="1167780" y="480270"/>
                    <a:pt x="908421" y="960540"/>
                    <a:pt x="680520" y="1300294"/>
                  </a:cubicBezTo>
                  <a:cubicBezTo>
                    <a:pt x="452619" y="1640048"/>
                    <a:pt x="163198" y="1916885"/>
                    <a:pt x="59734" y="2038525"/>
                  </a:cubicBezTo>
                  <a:cubicBezTo>
                    <a:pt x="-43730" y="2160165"/>
                    <a:pt x="8002" y="2095150"/>
                    <a:pt x="59734" y="203013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C4D7BD8-144F-4338-AE8E-E73686A878C0}"/>
                </a:ext>
              </a:extLst>
            </p:cNvPr>
            <p:cNvSpPr/>
            <p:nvPr/>
          </p:nvSpPr>
          <p:spPr>
            <a:xfrm>
              <a:off x="4496499" y="5033394"/>
              <a:ext cx="8389" cy="419450"/>
            </a:xfrm>
            <a:custGeom>
              <a:avLst/>
              <a:gdLst>
                <a:gd name="connsiteX0" fmla="*/ 0 w 8389"/>
                <a:gd name="connsiteY0" fmla="*/ 0 h 419450"/>
                <a:gd name="connsiteX1" fmla="*/ 8389 w 8389"/>
                <a:gd name="connsiteY1" fmla="*/ 419450 h 419450"/>
                <a:gd name="connsiteX2" fmla="*/ 8389 w 8389"/>
                <a:gd name="connsiteY2" fmla="*/ 419450 h 41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89" h="419450">
                  <a:moveTo>
                    <a:pt x="0" y="0"/>
                  </a:moveTo>
                  <a:lnTo>
                    <a:pt x="8389" y="419450"/>
                  </a:lnTo>
                  <a:lnTo>
                    <a:pt x="8389" y="4194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9172CB0-89CF-4C74-A9FC-B0CC14E9BA06}"/>
                </a:ext>
              </a:extLst>
            </p:cNvPr>
            <p:cNvSpPr/>
            <p:nvPr/>
          </p:nvSpPr>
          <p:spPr>
            <a:xfrm>
              <a:off x="3547896" y="4681057"/>
              <a:ext cx="327818" cy="1048624"/>
            </a:xfrm>
            <a:custGeom>
              <a:avLst/>
              <a:gdLst>
                <a:gd name="connsiteX0" fmla="*/ 260706 w 327818"/>
                <a:gd name="connsiteY0" fmla="*/ 0 h 1048624"/>
                <a:gd name="connsiteX1" fmla="*/ 647 w 327818"/>
                <a:gd name="connsiteY1" fmla="*/ 285226 h 1048624"/>
                <a:gd name="connsiteX2" fmla="*/ 327818 w 327818"/>
                <a:gd name="connsiteY2" fmla="*/ 1048624 h 1048624"/>
                <a:gd name="connsiteX3" fmla="*/ 327818 w 327818"/>
                <a:gd name="connsiteY3" fmla="*/ 1048624 h 104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818" h="1048624">
                  <a:moveTo>
                    <a:pt x="260706" y="0"/>
                  </a:moveTo>
                  <a:cubicBezTo>
                    <a:pt x="125084" y="55227"/>
                    <a:pt x="-10538" y="110455"/>
                    <a:pt x="647" y="285226"/>
                  </a:cubicBezTo>
                  <a:cubicBezTo>
                    <a:pt x="11832" y="459997"/>
                    <a:pt x="327818" y="1048624"/>
                    <a:pt x="327818" y="1048624"/>
                  </a:cubicBezTo>
                  <a:lnTo>
                    <a:pt x="327818" y="1048624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B7B60C6-08B6-42A6-A257-3B34E2D4FE8C}"/>
                </a:ext>
              </a:extLst>
            </p:cNvPr>
            <p:cNvSpPr/>
            <p:nvPr/>
          </p:nvSpPr>
          <p:spPr>
            <a:xfrm>
              <a:off x="3344038" y="2676088"/>
              <a:ext cx="481342" cy="3061982"/>
            </a:xfrm>
            <a:custGeom>
              <a:avLst/>
              <a:gdLst>
                <a:gd name="connsiteX0" fmla="*/ 472953 w 481342"/>
                <a:gd name="connsiteY0" fmla="*/ 0 h 3061982"/>
                <a:gd name="connsiteX1" fmla="*/ 170949 w 481342"/>
                <a:gd name="connsiteY1" fmla="*/ 604007 h 3061982"/>
                <a:gd name="connsiteX2" fmla="*/ 11558 w 481342"/>
                <a:gd name="connsiteY2" fmla="*/ 1979802 h 3061982"/>
                <a:gd name="connsiteX3" fmla="*/ 481342 w 481342"/>
                <a:gd name="connsiteY3" fmla="*/ 3061982 h 3061982"/>
                <a:gd name="connsiteX4" fmla="*/ 481342 w 481342"/>
                <a:gd name="connsiteY4" fmla="*/ 3061982 h 306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342" h="3061982">
                  <a:moveTo>
                    <a:pt x="472953" y="0"/>
                  </a:moveTo>
                  <a:cubicBezTo>
                    <a:pt x="360400" y="137020"/>
                    <a:pt x="247848" y="274040"/>
                    <a:pt x="170949" y="604007"/>
                  </a:cubicBezTo>
                  <a:cubicBezTo>
                    <a:pt x="94050" y="933974"/>
                    <a:pt x="-40174" y="1570140"/>
                    <a:pt x="11558" y="1979802"/>
                  </a:cubicBezTo>
                  <a:cubicBezTo>
                    <a:pt x="63290" y="2389464"/>
                    <a:pt x="481342" y="3061982"/>
                    <a:pt x="481342" y="3061982"/>
                  </a:cubicBezTo>
                  <a:lnTo>
                    <a:pt x="481342" y="3061982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766E36D-9F18-4435-B826-0E1D96901255}"/>
                </a:ext>
              </a:extLst>
            </p:cNvPr>
            <p:cNvSpPr/>
            <p:nvPr/>
          </p:nvSpPr>
          <p:spPr>
            <a:xfrm>
              <a:off x="2432807" y="2634143"/>
              <a:ext cx="906094" cy="1971413"/>
            </a:xfrm>
            <a:custGeom>
              <a:avLst/>
              <a:gdLst>
                <a:gd name="connsiteX0" fmla="*/ 41945 w 906094"/>
                <a:gd name="connsiteY0" fmla="*/ 0 h 1971413"/>
                <a:gd name="connsiteX1" fmla="*/ 906011 w 906094"/>
                <a:gd name="connsiteY1" fmla="*/ 369116 h 1971413"/>
                <a:gd name="connsiteX2" fmla="*/ 0 w 906094"/>
                <a:gd name="connsiteY2" fmla="*/ 1971413 h 1971413"/>
                <a:gd name="connsiteX3" fmla="*/ 0 w 906094"/>
                <a:gd name="connsiteY3" fmla="*/ 1971413 h 197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094" h="1971413">
                  <a:moveTo>
                    <a:pt x="41945" y="0"/>
                  </a:moveTo>
                  <a:cubicBezTo>
                    <a:pt x="477473" y="20273"/>
                    <a:pt x="913002" y="40547"/>
                    <a:pt x="906011" y="369116"/>
                  </a:cubicBezTo>
                  <a:cubicBezTo>
                    <a:pt x="899020" y="697685"/>
                    <a:pt x="0" y="1971413"/>
                    <a:pt x="0" y="1971413"/>
                  </a:cubicBezTo>
                  <a:lnTo>
                    <a:pt x="0" y="1971413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ED31FB5-E455-43F7-BE4F-98DC206F2687}"/>
                </a:ext>
              </a:extLst>
            </p:cNvPr>
            <p:cNvSpPr/>
            <p:nvPr/>
          </p:nvSpPr>
          <p:spPr>
            <a:xfrm>
              <a:off x="2407299" y="2659310"/>
              <a:ext cx="1484852" cy="3095538"/>
            </a:xfrm>
            <a:custGeom>
              <a:avLst/>
              <a:gdLst>
                <a:gd name="connsiteX0" fmla="*/ 0 w 1484852"/>
                <a:gd name="connsiteY0" fmla="*/ 0 h 3095538"/>
                <a:gd name="connsiteX1" fmla="*/ 343949 w 1484852"/>
                <a:gd name="connsiteY1" fmla="*/ 419450 h 3095538"/>
                <a:gd name="connsiteX2" fmla="*/ 184558 w 1484852"/>
                <a:gd name="connsiteY2" fmla="*/ 1115736 h 3095538"/>
                <a:gd name="connsiteX3" fmla="*/ 369116 w 1484852"/>
                <a:gd name="connsiteY3" fmla="*/ 1946246 h 3095538"/>
                <a:gd name="connsiteX4" fmla="*/ 872455 w 1484852"/>
                <a:gd name="connsiteY4" fmla="*/ 2382473 h 3095538"/>
                <a:gd name="connsiteX5" fmla="*/ 1484852 w 1484852"/>
                <a:gd name="connsiteY5" fmla="*/ 3095538 h 3095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4852" h="3095538">
                  <a:moveTo>
                    <a:pt x="0" y="0"/>
                  </a:moveTo>
                  <a:cubicBezTo>
                    <a:pt x="156594" y="116747"/>
                    <a:pt x="313189" y="233494"/>
                    <a:pt x="343949" y="419450"/>
                  </a:cubicBezTo>
                  <a:cubicBezTo>
                    <a:pt x="374709" y="605406"/>
                    <a:pt x="180364" y="861270"/>
                    <a:pt x="184558" y="1115736"/>
                  </a:cubicBezTo>
                  <a:cubicBezTo>
                    <a:pt x="188752" y="1370202"/>
                    <a:pt x="254467" y="1735123"/>
                    <a:pt x="369116" y="1946246"/>
                  </a:cubicBezTo>
                  <a:cubicBezTo>
                    <a:pt x="483765" y="2157369"/>
                    <a:pt x="686499" y="2190924"/>
                    <a:pt x="872455" y="2382473"/>
                  </a:cubicBezTo>
                  <a:cubicBezTo>
                    <a:pt x="1058411" y="2574022"/>
                    <a:pt x="1271631" y="2834780"/>
                    <a:pt x="1484852" y="309553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436B91-48C5-4836-ADF7-F4981E4C2491}"/>
                </a:ext>
              </a:extLst>
            </p:cNvPr>
            <p:cNvSpPr/>
            <p:nvPr/>
          </p:nvSpPr>
          <p:spPr>
            <a:xfrm>
              <a:off x="2381219" y="4704754"/>
              <a:ext cx="1668988" cy="1058483"/>
            </a:xfrm>
            <a:custGeom>
              <a:avLst/>
              <a:gdLst>
                <a:gd name="connsiteX0" fmla="*/ 0 w 1668988"/>
                <a:gd name="connsiteY0" fmla="*/ 1058483 h 1058483"/>
                <a:gd name="connsiteX1" fmla="*/ 444617 w 1668988"/>
                <a:gd name="connsiteY1" fmla="*/ 689367 h 1058483"/>
                <a:gd name="connsiteX2" fmla="*/ 1585520 w 1668988"/>
                <a:gd name="connsiteY2" fmla="*/ 68582 h 1058483"/>
                <a:gd name="connsiteX3" fmla="*/ 1493241 w 1668988"/>
                <a:gd name="connsiteY3" fmla="*/ 43415 h 105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8988" h="1058483">
                  <a:moveTo>
                    <a:pt x="0" y="1058483"/>
                  </a:moveTo>
                  <a:cubicBezTo>
                    <a:pt x="90182" y="956416"/>
                    <a:pt x="180364" y="854350"/>
                    <a:pt x="444617" y="689367"/>
                  </a:cubicBezTo>
                  <a:cubicBezTo>
                    <a:pt x="708870" y="524384"/>
                    <a:pt x="1410749" y="176241"/>
                    <a:pt x="1585520" y="68582"/>
                  </a:cubicBezTo>
                  <a:cubicBezTo>
                    <a:pt x="1760291" y="-39077"/>
                    <a:pt x="1626766" y="2169"/>
                    <a:pt x="1493241" y="434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522C341-BB8D-4A4C-A623-BF68BD6F0017}"/>
                </a:ext>
              </a:extLst>
            </p:cNvPr>
            <p:cNvSpPr/>
            <p:nvPr/>
          </p:nvSpPr>
          <p:spPr>
            <a:xfrm>
              <a:off x="2374084" y="5668046"/>
              <a:ext cx="1757653" cy="129002"/>
            </a:xfrm>
            <a:custGeom>
              <a:avLst/>
              <a:gdLst>
                <a:gd name="connsiteX0" fmla="*/ 0 w 1757653"/>
                <a:gd name="connsiteY0" fmla="*/ 36468 h 129002"/>
                <a:gd name="connsiteX1" fmla="*/ 1098958 w 1757653"/>
                <a:gd name="connsiteY1" fmla="*/ 128747 h 129002"/>
                <a:gd name="connsiteX2" fmla="*/ 1694577 w 1757653"/>
                <a:gd name="connsiteY2" fmla="*/ 11301 h 129002"/>
                <a:gd name="connsiteX3" fmla="*/ 1711355 w 1757653"/>
                <a:gd name="connsiteY3" fmla="*/ 11301 h 12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7653" h="129002">
                  <a:moveTo>
                    <a:pt x="0" y="36468"/>
                  </a:moveTo>
                  <a:cubicBezTo>
                    <a:pt x="408264" y="84704"/>
                    <a:pt x="816529" y="132941"/>
                    <a:pt x="1098958" y="128747"/>
                  </a:cubicBezTo>
                  <a:cubicBezTo>
                    <a:pt x="1381387" y="124553"/>
                    <a:pt x="1592511" y="30875"/>
                    <a:pt x="1694577" y="11301"/>
                  </a:cubicBezTo>
                  <a:cubicBezTo>
                    <a:pt x="1796643" y="-8273"/>
                    <a:pt x="1753999" y="1514"/>
                    <a:pt x="1711355" y="1130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508CF7F-20B7-4AD3-98DD-9FBD19BA4C05}"/>
                </a:ext>
              </a:extLst>
            </p:cNvPr>
            <p:cNvSpPr/>
            <p:nvPr/>
          </p:nvSpPr>
          <p:spPr>
            <a:xfrm>
              <a:off x="2248250" y="4681057"/>
              <a:ext cx="1744910" cy="1140903"/>
            </a:xfrm>
            <a:custGeom>
              <a:avLst/>
              <a:gdLst>
                <a:gd name="connsiteX0" fmla="*/ 0 w 1744910"/>
                <a:gd name="connsiteY0" fmla="*/ 0 h 1140903"/>
                <a:gd name="connsiteX1" fmla="*/ 729842 w 1744910"/>
                <a:gd name="connsiteY1" fmla="*/ 268448 h 1140903"/>
                <a:gd name="connsiteX2" fmla="*/ 1744910 w 1744910"/>
                <a:gd name="connsiteY2" fmla="*/ 1140903 h 1140903"/>
                <a:gd name="connsiteX3" fmla="*/ 1744910 w 1744910"/>
                <a:gd name="connsiteY3" fmla="*/ 1140903 h 114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4910" h="1140903">
                  <a:moveTo>
                    <a:pt x="0" y="0"/>
                  </a:moveTo>
                  <a:cubicBezTo>
                    <a:pt x="219512" y="39149"/>
                    <a:pt x="439024" y="78298"/>
                    <a:pt x="729842" y="268448"/>
                  </a:cubicBezTo>
                  <a:cubicBezTo>
                    <a:pt x="1020660" y="458598"/>
                    <a:pt x="1744910" y="1140903"/>
                    <a:pt x="1744910" y="1140903"/>
                  </a:cubicBezTo>
                  <a:lnTo>
                    <a:pt x="1744910" y="1140903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8CEF8CA-96BA-4469-8FA7-3C698A231A06}"/>
                </a:ext>
              </a:extLst>
            </p:cNvPr>
            <p:cNvSpPr/>
            <p:nvPr/>
          </p:nvSpPr>
          <p:spPr>
            <a:xfrm>
              <a:off x="3582088" y="2718033"/>
              <a:ext cx="251681" cy="2080470"/>
            </a:xfrm>
            <a:custGeom>
              <a:avLst/>
              <a:gdLst>
                <a:gd name="connsiteX0" fmla="*/ 243292 w 251681"/>
                <a:gd name="connsiteY0" fmla="*/ 0 h 2080470"/>
                <a:gd name="connsiteX1" fmla="*/ 11 w 251681"/>
                <a:gd name="connsiteY1" fmla="*/ 947956 h 2080470"/>
                <a:gd name="connsiteX2" fmla="*/ 251681 w 251681"/>
                <a:gd name="connsiteY2" fmla="*/ 2080470 h 2080470"/>
                <a:gd name="connsiteX3" fmla="*/ 251681 w 251681"/>
                <a:gd name="connsiteY3" fmla="*/ 2080470 h 208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681" h="2080470">
                  <a:moveTo>
                    <a:pt x="243292" y="0"/>
                  </a:moveTo>
                  <a:cubicBezTo>
                    <a:pt x="120952" y="300605"/>
                    <a:pt x="-1387" y="601211"/>
                    <a:pt x="11" y="947956"/>
                  </a:cubicBezTo>
                  <a:cubicBezTo>
                    <a:pt x="1409" y="1294701"/>
                    <a:pt x="251681" y="2080470"/>
                    <a:pt x="251681" y="2080470"/>
                  </a:cubicBezTo>
                  <a:lnTo>
                    <a:pt x="251681" y="208047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8092596-70B1-44BD-96D1-CF58EF26AF64}"/>
                </a:ext>
              </a:extLst>
            </p:cNvPr>
            <p:cNvSpPr/>
            <p:nvPr/>
          </p:nvSpPr>
          <p:spPr>
            <a:xfrm>
              <a:off x="2382473" y="3655362"/>
              <a:ext cx="1586184" cy="1057698"/>
            </a:xfrm>
            <a:custGeom>
              <a:avLst/>
              <a:gdLst>
                <a:gd name="connsiteX0" fmla="*/ 0 w 1586184"/>
                <a:gd name="connsiteY0" fmla="*/ 52572 h 1057698"/>
                <a:gd name="connsiteX1" fmla="*/ 805344 w 1586184"/>
                <a:gd name="connsiteY1" fmla="*/ 86128 h 1057698"/>
                <a:gd name="connsiteX2" fmla="*/ 1291905 w 1586184"/>
                <a:gd name="connsiteY2" fmla="*/ 857915 h 1057698"/>
                <a:gd name="connsiteX3" fmla="*/ 1560353 w 1586184"/>
                <a:gd name="connsiteY3" fmla="*/ 1042473 h 1057698"/>
                <a:gd name="connsiteX4" fmla="*/ 1560353 w 1586184"/>
                <a:gd name="connsiteY4" fmla="*/ 1034084 h 105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6184" h="1057698">
                  <a:moveTo>
                    <a:pt x="0" y="52572"/>
                  </a:moveTo>
                  <a:cubicBezTo>
                    <a:pt x="295013" y="2238"/>
                    <a:pt x="590027" y="-48096"/>
                    <a:pt x="805344" y="86128"/>
                  </a:cubicBezTo>
                  <a:cubicBezTo>
                    <a:pt x="1020661" y="220352"/>
                    <a:pt x="1166070" y="698524"/>
                    <a:pt x="1291905" y="857915"/>
                  </a:cubicBezTo>
                  <a:cubicBezTo>
                    <a:pt x="1417740" y="1017306"/>
                    <a:pt x="1515612" y="1013112"/>
                    <a:pt x="1560353" y="1042473"/>
                  </a:cubicBezTo>
                  <a:cubicBezTo>
                    <a:pt x="1605094" y="1071834"/>
                    <a:pt x="1582723" y="1052959"/>
                    <a:pt x="1560353" y="103408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2D6B8B9-47D6-4941-99C5-BC2FFF8833E1}"/>
                </a:ext>
              </a:extLst>
            </p:cNvPr>
            <p:cNvSpPr/>
            <p:nvPr/>
          </p:nvSpPr>
          <p:spPr>
            <a:xfrm>
              <a:off x="2348917" y="2583809"/>
              <a:ext cx="1761689" cy="2120323"/>
            </a:xfrm>
            <a:custGeom>
              <a:avLst/>
              <a:gdLst>
                <a:gd name="connsiteX0" fmla="*/ 0 w 1761689"/>
                <a:gd name="connsiteY0" fmla="*/ 0 h 2120323"/>
                <a:gd name="connsiteX1" fmla="*/ 696287 w 1761689"/>
                <a:gd name="connsiteY1" fmla="*/ 645952 h 2120323"/>
                <a:gd name="connsiteX2" fmla="*/ 788566 w 1761689"/>
                <a:gd name="connsiteY2" fmla="*/ 1979802 h 2120323"/>
                <a:gd name="connsiteX3" fmla="*/ 1761689 w 1761689"/>
                <a:gd name="connsiteY3" fmla="*/ 2080470 h 2120323"/>
                <a:gd name="connsiteX4" fmla="*/ 1761689 w 1761689"/>
                <a:gd name="connsiteY4" fmla="*/ 2080470 h 212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1689" h="2120323">
                  <a:moveTo>
                    <a:pt x="0" y="0"/>
                  </a:moveTo>
                  <a:cubicBezTo>
                    <a:pt x="282429" y="157992"/>
                    <a:pt x="564859" y="315985"/>
                    <a:pt x="696287" y="645952"/>
                  </a:cubicBezTo>
                  <a:cubicBezTo>
                    <a:pt x="827715" y="975919"/>
                    <a:pt x="610999" y="1740716"/>
                    <a:pt x="788566" y="1979802"/>
                  </a:cubicBezTo>
                  <a:cubicBezTo>
                    <a:pt x="966133" y="2218888"/>
                    <a:pt x="1761689" y="2080470"/>
                    <a:pt x="1761689" y="2080470"/>
                  </a:cubicBezTo>
                  <a:lnTo>
                    <a:pt x="1761689" y="208047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8A30EBF-C296-4734-B22B-EAE1B80CBE5E}"/>
                </a:ext>
              </a:extLst>
            </p:cNvPr>
            <p:cNvSpPr/>
            <p:nvPr/>
          </p:nvSpPr>
          <p:spPr>
            <a:xfrm>
              <a:off x="2231472" y="3733101"/>
              <a:ext cx="640197" cy="1988191"/>
            </a:xfrm>
            <a:custGeom>
              <a:avLst/>
              <a:gdLst>
                <a:gd name="connsiteX0" fmla="*/ 184557 w 640197"/>
                <a:gd name="connsiteY0" fmla="*/ 0 h 1988191"/>
                <a:gd name="connsiteX1" fmla="*/ 578840 w 640197"/>
                <a:gd name="connsiteY1" fmla="*/ 453005 h 1988191"/>
                <a:gd name="connsiteX2" fmla="*/ 578840 w 640197"/>
                <a:gd name="connsiteY2" fmla="*/ 1644242 h 1988191"/>
                <a:gd name="connsiteX3" fmla="*/ 0 w 640197"/>
                <a:gd name="connsiteY3" fmla="*/ 1988191 h 1988191"/>
                <a:gd name="connsiteX4" fmla="*/ 0 w 640197"/>
                <a:gd name="connsiteY4" fmla="*/ 1988191 h 198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197" h="1988191">
                  <a:moveTo>
                    <a:pt x="184557" y="0"/>
                  </a:moveTo>
                  <a:cubicBezTo>
                    <a:pt x="348841" y="89482"/>
                    <a:pt x="513126" y="178965"/>
                    <a:pt x="578840" y="453005"/>
                  </a:cubicBezTo>
                  <a:cubicBezTo>
                    <a:pt x="644554" y="727045"/>
                    <a:pt x="675313" y="1388378"/>
                    <a:pt x="578840" y="1644242"/>
                  </a:cubicBezTo>
                  <a:cubicBezTo>
                    <a:pt x="482367" y="1900106"/>
                    <a:pt x="0" y="1988191"/>
                    <a:pt x="0" y="1988191"/>
                  </a:cubicBezTo>
                  <a:lnTo>
                    <a:pt x="0" y="198819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24DC7D7-0769-4C0B-B66F-20C096616890}"/>
                </a:ext>
              </a:extLst>
            </p:cNvPr>
            <p:cNvCxnSpPr>
              <a:stCxn id="57" idx="2"/>
            </p:cNvCxnSpPr>
            <p:nvPr/>
          </p:nvCxnSpPr>
          <p:spPr>
            <a:xfrm>
              <a:off x="1698771" y="4011748"/>
              <a:ext cx="56957" cy="434417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EEEE092-14AF-495D-B111-9E8F7CE445C7}"/>
                </a:ext>
              </a:extLst>
            </p:cNvPr>
            <p:cNvGrpSpPr/>
            <p:nvPr/>
          </p:nvGrpSpPr>
          <p:grpSpPr>
            <a:xfrm>
              <a:off x="956345" y="2303617"/>
              <a:ext cx="1484851" cy="678873"/>
              <a:chOff x="956345" y="1607331"/>
              <a:chExt cx="1484851" cy="678873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01E6EBF-11AA-4A3F-A31B-7A435619575E}"/>
                  </a:ext>
                </a:extLst>
              </p:cNvPr>
              <p:cNvSpPr/>
              <p:nvPr/>
            </p:nvSpPr>
            <p:spPr>
              <a:xfrm>
                <a:off x="956345" y="1607331"/>
                <a:ext cx="1484851" cy="67887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dirty="0"/>
                  <a:t>App 1</a:t>
                </a:r>
              </a:p>
            </p:txBody>
          </p:sp>
          <p:pic>
            <p:nvPicPr>
              <p:cNvPr id="48" name="Graphic 47" descr="Database with solid fill">
                <a:extLst>
                  <a:ext uri="{FF2B5EF4-FFF2-40B4-BE49-F238E27FC236}">
                    <a16:creationId xmlns:a16="http://schemas.microsoft.com/office/drawing/2014/main" id="{D9E99228-904C-4899-8728-A18DE7F52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37219" y="1692999"/>
                <a:ext cx="507535" cy="507535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8C983D1-E14E-4A27-AAE5-0A5D67F3D89E}"/>
                </a:ext>
              </a:extLst>
            </p:cNvPr>
            <p:cNvGrpSpPr/>
            <p:nvPr/>
          </p:nvGrpSpPr>
          <p:grpSpPr>
            <a:xfrm>
              <a:off x="956345" y="3332875"/>
              <a:ext cx="1484851" cy="678873"/>
              <a:chOff x="956345" y="2606685"/>
              <a:chExt cx="1484851" cy="678873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786CDCB-45D7-4662-BFE2-BA2D620F7199}"/>
                  </a:ext>
                </a:extLst>
              </p:cNvPr>
              <p:cNvSpPr/>
              <p:nvPr/>
            </p:nvSpPr>
            <p:spPr>
              <a:xfrm>
                <a:off x="956345" y="2606685"/>
                <a:ext cx="1484851" cy="67887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dirty="0"/>
                  <a:t>App 2</a:t>
                </a:r>
              </a:p>
            </p:txBody>
          </p:sp>
          <p:pic>
            <p:nvPicPr>
              <p:cNvPr id="60" name="Graphic 59" descr="Database with solid fill">
                <a:extLst>
                  <a:ext uri="{FF2B5EF4-FFF2-40B4-BE49-F238E27FC236}">
                    <a16:creationId xmlns:a16="http://schemas.microsoft.com/office/drawing/2014/main" id="{EEF4F82B-26C8-4A92-8182-2488940B7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37219" y="2692353"/>
                <a:ext cx="507535" cy="507535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A47B471-26A7-416F-9625-B94EFCF73F00}"/>
                </a:ext>
              </a:extLst>
            </p:cNvPr>
            <p:cNvGrpSpPr/>
            <p:nvPr/>
          </p:nvGrpSpPr>
          <p:grpSpPr>
            <a:xfrm>
              <a:off x="956345" y="4362133"/>
              <a:ext cx="1484851" cy="678873"/>
              <a:chOff x="956345" y="3572443"/>
              <a:chExt cx="1484851" cy="678873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002DE5CB-C15A-43AD-BF94-110AA47B432A}"/>
                  </a:ext>
                </a:extLst>
              </p:cNvPr>
              <p:cNvSpPr/>
              <p:nvPr/>
            </p:nvSpPr>
            <p:spPr>
              <a:xfrm>
                <a:off x="956345" y="3572443"/>
                <a:ext cx="1484851" cy="67887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dirty="0"/>
                  <a:t>App 3</a:t>
                </a:r>
              </a:p>
            </p:txBody>
          </p:sp>
          <p:pic>
            <p:nvPicPr>
              <p:cNvPr id="65" name="Graphic 64" descr="Database with solid fill">
                <a:extLst>
                  <a:ext uri="{FF2B5EF4-FFF2-40B4-BE49-F238E27FC236}">
                    <a16:creationId xmlns:a16="http://schemas.microsoft.com/office/drawing/2014/main" id="{B262981C-567C-42BB-80FA-F04721921E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37219" y="3658111"/>
                <a:ext cx="507535" cy="507535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10250A-E726-4E97-B875-FF5FD931640C}"/>
                </a:ext>
              </a:extLst>
            </p:cNvPr>
            <p:cNvGrpSpPr/>
            <p:nvPr/>
          </p:nvGrpSpPr>
          <p:grpSpPr>
            <a:xfrm>
              <a:off x="956344" y="5391392"/>
              <a:ext cx="1484851" cy="678873"/>
              <a:chOff x="956345" y="4538201"/>
              <a:chExt cx="1484851" cy="678873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4E4F16D8-1619-403A-A9AB-09896BDC86DE}"/>
                  </a:ext>
                </a:extLst>
              </p:cNvPr>
              <p:cNvSpPr/>
              <p:nvPr/>
            </p:nvSpPr>
            <p:spPr>
              <a:xfrm>
                <a:off x="956345" y="4538201"/>
                <a:ext cx="1484851" cy="67887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dirty="0"/>
                  <a:t>App 4</a:t>
                </a:r>
              </a:p>
            </p:txBody>
          </p:sp>
          <p:pic>
            <p:nvPicPr>
              <p:cNvPr id="69" name="Graphic 68" descr="Database with solid fill">
                <a:extLst>
                  <a:ext uri="{FF2B5EF4-FFF2-40B4-BE49-F238E27FC236}">
                    <a16:creationId xmlns:a16="http://schemas.microsoft.com/office/drawing/2014/main" id="{7D9D6F99-1B78-4A6B-A6E2-F45F78E9A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37219" y="4623869"/>
                <a:ext cx="507535" cy="507535"/>
              </a:xfrm>
              <a:prstGeom prst="rect">
                <a:avLst/>
              </a:prstGeom>
            </p:spPr>
          </p:pic>
        </p:grp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B4C2FBBE-A3AC-4530-8897-A96794417D1C}"/>
                </a:ext>
              </a:extLst>
            </p:cNvPr>
            <p:cNvSpPr/>
            <p:nvPr/>
          </p:nvSpPr>
          <p:spPr>
            <a:xfrm>
              <a:off x="3818389" y="2303617"/>
              <a:ext cx="1484851" cy="6788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CA" dirty="0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2689EE0-E185-46D5-B085-2B63B4917751}"/>
                </a:ext>
              </a:extLst>
            </p:cNvPr>
            <p:cNvSpPr/>
            <p:nvPr/>
          </p:nvSpPr>
          <p:spPr>
            <a:xfrm>
              <a:off x="3818389" y="3332875"/>
              <a:ext cx="1484851" cy="67887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CA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A3658A40-6711-4FE0-BE9B-58E1A1A1EE85}"/>
                </a:ext>
              </a:extLst>
            </p:cNvPr>
            <p:cNvSpPr/>
            <p:nvPr/>
          </p:nvSpPr>
          <p:spPr>
            <a:xfrm>
              <a:off x="3818389" y="4362133"/>
              <a:ext cx="1484851" cy="67887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CA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C79E1A24-4BE4-4D47-9C16-298F3E786A65}"/>
                </a:ext>
              </a:extLst>
            </p:cNvPr>
            <p:cNvSpPr/>
            <p:nvPr/>
          </p:nvSpPr>
          <p:spPr>
            <a:xfrm>
              <a:off x="3818388" y="5391392"/>
              <a:ext cx="1484851" cy="67887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400" dirty="0"/>
                <a:t>Power BI</a:t>
              </a:r>
            </a:p>
          </p:txBody>
        </p:sp>
        <p:pic>
          <p:nvPicPr>
            <p:cNvPr id="1026" name="Picture 2" descr="Image result for power bi logo">
              <a:extLst>
                <a:ext uri="{FF2B5EF4-FFF2-40B4-BE49-F238E27FC236}">
                  <a16:creationId xmlns:a16="http://schemas.microsoft.com/office/drawing/2014/main" id="{C4F276B9-CD6C-4F15-8852-95AE012D3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9086" y="5516246"/>
              <a:ext cx="644153" cy="42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salesforce logo white">
              <a:extLst>
                <a:ext uri="{FF2B5EF4-FFF2-40B4-BE49-F238E27FC236}">
                  <a16:creationId xmlns:a16="http://schemas.microsoft.com/office/drawing/2014/main" id="{5A5B2BF9-614F-420A-B05F-BAB6DB38E4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376" y="4326890"/>
              <a:ext cx="1010873" cy="758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Image result for sap logo transparent">
              <a:extLst>
                <a:ext uri="{FF2B5EF4-FFF2-40B4-BE49-F238E27FC236}">
                  <a16:creationId xmlns:a16="http://schemas.microsoft.com/office/drawing/2014/main" id="{5FD04EC9-E194-4797-8A44-94A64E91CF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042" y="3502075"/>
              <a:ext cx="1121021" cy="39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Image result for dynamics logo">
              <a:extLst>
                <a:ext uri="{FF2B5EF4-FFF2-40B4-BE49-F238E27FC236}">
                  <a16:creationId xmlns:a16="http://schemas.microsoft.com/office/drawing/2014/main" id="{6958067C-5BF9-41A6-BDC5-D8412E81ED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3888" y="2398089"/>
              <a:ext cx="1132175" cy="546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507BDE-0963-47A3-AEF2-31AC9FA4304F}"/>
                </a:ext>
              </a:extLst>
            </p:cNvPr>
            <p:cNvSpPr txBox="1"/>
            <p:nvPr/>
          </p:nvSpPr>
          <p:spPr>
            <a:xfrm>
              <a:off x="2604338" y="1459045"/>
              <a:ext cx="1473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>
                  <a:solidFill>
                    <a:srgbClr val="004591"/>
                  </a:solidFill>
                </a:rPr>
                <a:t>App-Centric</a:t>
              </a: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D0D20357-E42D-4925-BEA7-D6E88C1BA77A}"/>
              </a:ext>
            </a:extLst>
          </p:cNvPr>
          <p:cNvGrpSpPr/>
          <p:nvPr/>
        </p:nvGrpSpPr>
        <p:grpSpPr>
          <a:xfrm>
            <a:off x="6383326" y="1461088"/>
            <a:ext cx="5060655" cy="4609177"/>
            <a:chOff x="6383326" y="1461088"/>
            <a:chExt cx="5060655" cy="4609177"/>
          </a:xfrm>
        </p:grpSpPr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0A62E93-5957-4B6E-8B01-F89184EF7F2A}"/>
                </a:ext>
              </a:extLst>
            </p:cNvPr>
            <p:cNvSpPr/>
            <p:nvPr/>
          </p:nvSpPr>
          <p:spPr>
            <a:xfrm>
              <a:off x="7801761" y="2634143"/>
              <a:ext cx="1216404" cy="1627464"/>
            </a:xfrm>
            <a:custGeom>
              <a:avLst/>
              <a:gdLst>
                <a:gd name="connsiteX0" fmla="*/ 0 w 1216404"/>
                <a:gd name="connsiteY0" fmla="*/ 0 h 1627464"/>
                <a:gd name="connsiteX1" fmla="*/ 914400 w 1216404"/>
                <a:gd name="connsiteY1" fmla="*/ 889233 h 1627464"/>
                <a:gd name="connsiteX2" fmla="*/ 1015068 w 1216404"/>
                <a:gd name="connsiteY2" fmla="*/ 1627464 h 1627464"/>
                <a:gd name="connsiteX3" fmla="*/ 1015068 w 1216404"/>
                <a:gd name="connsiteY3" fmla="*/ 1627464 h 1627464"/>
                <a:gd name="connsiteX4" fmla="*/ 1216404 w 1216404"/>
                <a:gd name="connsiteY4" fmla="*/ 1459685 h 162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404" h="1627464">
                  <a:moveTo>
                    <a:pt x="0" y="0"/>
                  </a:moveTo>
                  <a:cubicBezTo>
                    <a:pt x="372611" y="308994"/>
                    <a:pt x="745222" y="617989"/>
                    <a:pt x="914400" y="889233"/>
                  </a:cubicBezTo>
                  <a:cubicBezTo>
                    <a:pt x="1083578" y="1160477"/>
                    <a:pt x="1015068" y="1627464"/>
                    <a:pt x="1015068" y="1627464"/>
                  </a:cubicBezTo>
                  <a:lnTo>
                    <a:pt x="1015068" y="1627464"/>
                  </a:lnTo>
                  <a:lnTo>
                    <a:pt x="1216404" y="1459685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B9BE6C58-C1AA-45DC-8FE9-1E6102D03898}"/>
                </a:ext>
              </a:extLst>
            </p:cNvPr>
            <p:cNvSpPr/>
            <p:nvPr/>
          </p:nvSpPr>
          <p:spPr>
            <a:xfrm>
              <a:off x="9009776" y="2617365"/>
              <a:ext cx="989901" cy="1333850"/>
            </a:xfrm>
            <a:custGeom>
              <a:avLst/>
              <a:gdLst>
                <a:gd name="connsiteX0" fmla="*/ 989901 w 989901"/>
                <a:gd name="connsiteY0" fmla="*/ 0 h 1333850"/>
                <a:gd name="connsiteX1" fmla="*/ 394283 w 989901"/>
                <a:gd name="connsiteY1" fmla="*/ 436228 h 1333850"/>
                <a:gd name="connsiteX2" fmla="*/ 0 w 989901"/>
                <a:gd name="connsiteY2" fmla="*/ 1333850 h 1333850"/>
                <a:gd name="connsiteX3" fmla="*/ 0 w 989901"/>
                <a:gd name="connsiteY3" fmla="*/ 1333850 h 133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9901" h="1333850">
                  <a:moveTo>
                    <a:pt x="989901" y="0"/>
                  </a:moveTo>
                  <a:cubicBezTo>
                    <a:pt x="774583" y="106960"/>
                    <a:pt x="559266" y="213920"/>
                    <a:pt x="394283" y="436228"/>
                  </a:cubicBezTo>
                  <a:cubicBezTo>
                    <a:pt x="229300" y="658536"/>
                    <a:pt x="0" y="1333850"/>
                    <a:pt x="0" y="1333850"/>
                  </a:cubicBezTo>
                  <a:lnTo>
                    <a:pt x="0" y="1333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390DD99-AFDE-434F-BDAD-A640A90D0CC6}"/>
                </a:ext>
              </a:extLst>
            </p:cNvPr>
            <p:cNvSpPr/>
            <p:nvPr/>
          </p:nvSpPr>
          <p:spPr>
            <a:xfrm>
              <a:off x="9278224" y="3665989"/>
              <a:ext cx="713064" cy="268448"/>
            </a:xfrm>
            <a:custGeom>
              <a:avLst/>
              <a:gdLst>
                <a:gd name="connsiteX0" fmla="*/ 713064 w 713064"/>
                <a:gd name="connsiteY0" fmla="*/ 0 h 268448"/>
                <a:gd name="connsiteX1" fmla="*/ 276837 w 713064"/>
                <a:gd name="connsiteY1" fmla="*/ 83890 h 268448"/>
                <a:gd name="connsiteX2" fmla="*/ 0 w 713064"/>
                <a:gd name="connsiteY2" fmla="*/ 268448 h 268448"/>
                <a:gd name="connsiteX3" fmla="*/ 0 w 713064"/>
                <a:gd name="connsiteY3" fmla="*/ 268448 h 26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064" h="268448">
                  <a:moveTo>
                    <a:pt x="713064" y="0"/>
                  </a:moveTo>
                  <a:cubicBezTo>
                    <a:pt x="554372" y="19574"/>
                    <a:pt x="395681" y="39149"/>
                    <a:pt x="276837" y="83890"/>
                  </a:cubicBezTo>
                  <a:cubicBezTo>
                    <a:pt x="157993" y="128631"/>
                    <a:pt x="0" y="268448"/>
                    <a:pt x="0" y="268448"/>
                  </a:cubicBezTo>
                  <a:lnTo>
                    <a:pt x="0" y="268448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9294FAD-FBBF-4635-BB2B-238F12C45FF3}"/>
                </a:ext>
              </a:extLst>
            </p:cNvPr>
            <p:cNvSpPr/>
            <p:nvPr/>
          </p:nvSpPr>
          <p:spPr>
            <a:xfrm>
              <a:off x="7818539" y="3654483"/>
              <a:ext cx="637564" cy="263176"/>
            </a:xfrm>
            <a:custGeom>
              <a:avLst/>
              <a:gdLst>
                <a:gd name="connsiteX0" fmla="*/ 0 w 637564"/>
                <a:gd name="connsiteY0" fmla="*/ 3117 h 263176"/>
                <a:gd name="connsiteX1" fmla="*/ 243281 w 637564"/>
                <a:gd name="connsiteY1" fmla="*/ 36673 h 263176"/>
                <a:gd name="connsiteX2" fmla="*/ 637564 w 637564"/>
                <a:gd name="connsiteY2" fmla="*/ 263176 h 263176"/>
                <a:gd name="connsiteX3" fmla="*/ 637564 w 637564"/>
                <a:gd name="connsiteY3" fmla="*/ 263176 h 2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564" h="263176">
                  <a:moveTo>
                    <a:pt x="0" y="3117"/>
                  </a:moveTo>
                  <a:cubicBezTo>
                    <a:pt x="68510" y="-1777"/>
                    <a:pt x="137020" y="-6670"/>
                    <a:pt x="243281" y="36673"/>
                  </a:cubicBezTo>
                  <a:cubicBezTo>
                    <a:pt x="349542" y="80016"/>
                    <a:pt x="637564" y="263176"/>
                    <a:pt x="637564" y="263176"/>
                  </a:cubicBezTo>
                  <a:lnTo>
                    <a:pt x="637564" y="263176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03159A9-1CCA-4512-8AFD-B2CE0BD52754}"/>
                </a:ext>
              </a:extLst>
            </p:cNvPr>
            <p:cNvSpPr/>
            <p:nvPr/>
          </p:nvSpPr>
          <p:spPr>
            <a:xfrm>
              <a:off x="7801761" y="4471332"/>
              <a:ext cx="746621" cy="243281"/>
            </a:xfrm>
            <a:custGeom>
              <a:avLst/>
              <a:gdLst>
                <a:gd name="connsiteX0" fmla="*/ 0 w 746621"/>
                <a:gd name="connsiteY0" fmla="*/ 243281 h 243281"/>
                <a:gd name="connsiteX1" fmla="*/ 394283 w 746621"/>
                <a:gd name="connsiteY1" fmla="*/ 201336 h 243281"/>
                <a:gd name="connsiteX2" fmla="*/ 746621 w 746621"/>
                <a:gd name="connsiteY2" fmla="*/ 0 h 243281"/>
                <a:gd name="connsiteX3" fmla="*/ 746621 w 746621"/>
                <a:gd name="connsiteY3" fmla="*/ 0 h 24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621" h="243281">
                  <a:moveTo>
                    <a:pt x="0" y="243281"/>
                  </a:moveTo>
                  <a:cubicBezTo>
                    <a:pt x="134923" y="242582"/>
                    <a:pt x="269846" y="241883"/>
                    <a:pt x="394283" y="201336"/>
                  </a:cubicBezTo>
                  <a:cubicBezTo>
                    <a:pt x="518720" y="160789"/>
                    <a:pt x="746621" y="0"/>
                    <a:pt x="746621" y="0"/>
                  </a:cubicBezTo>
                  <a:lnTo>
                    <a:pt x="74662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1A3B9FCB-891C-41C0-97D2-3C2659EC3CFB}"/>
                </a:ext>
              </a:extLst>
            </p:cNvPr>
            <p:cNvSpPr/>
            <p:nvPr/>
          </p:nvSpPr>
          <p:spPr>
            <a:xfrm>
              <a:off x="9353725" y="4446165"/>
              <a:ext cx="998290" cy="427839"/>
            </a:xfrm>
            <a:custGeom>
              <a:avLst/>
              <a:gdLst>
                <a:gd name="connsiteX0" fmla="*/ 0 w 998290"/>
                <a:gd name="connsiteY0" fmla="*/ 0 h 427839"/>
                <a:gd name="connsiteX1" fmla="*/ 453005 w 998290"/>
                <a:gd name="connsiteY1" fmla="*/ 343949 h 427839"/>
                <a:gd name="connsiteX2" fmla="*/ 998290 w 998290"/>
                <a:gd name="connsiteY2" fmla="*/ 427839 h 427839"/>
                <a:gd name="connsiteX3" fmla="*/ 998290 w 998290"/>
                <a:gd name="connsiteY3" fmla="*/ 427839 h 42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8290" h="427839">
                  <a:moveTo>
                    <a:pt x="0" y="0"/>
                  </a:moveTo>
                  <a:cubicBezTo>
                    <a:pt x="143311" y="136321"/>
                    <a:pt x="286623" y="272643"/>
                    <a:pt x="453005" y="343949"/>
                  </a:cubicBezTo>
                  <a:cubicBezTo>
                    <a:pt x="619387" y="415255"/>
                    <a:pt x="998290" y="427839"/>
                    <a:pt x="998290" y="427839"/>
                  </a:cubicBezTo>
                  <a:lnTo>
                    <a:pt x="998290" y="427839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16FF119C-1028-4806-B62B-F92DF7105315}"/>
                </a:ext>
              </a:extLst>
            </p:cNvPr>
            <p:cNvSpPr/>
            <p:nvPr/>
          </p:nvSpPr>
          <p:spPr>
            <a:xfrm>
              <a:off x="7826928" y="4597167"/>
              <a:ext cx="1182848" cy="1140903"/>
            </a:xfrm>
            <a:custGeom>
              <a:avLst/>
              <a:gdLst>
                <a:gd name="connsiteX0" fmla="*/ 0 w 1182848"/>
                <a:gd name="connsiteY0" fmla="*/ 1140903 h 1140903"/>
                <a:gd name="connsiteX1" fmla="*/ 964734 w 1182848"/>
                <a:gd name="connsiteY1" fmla="*/ 520117 h 1140903"/>
                <a:gd name="connsiteX2" fmla="*/ 1182848 w 1182848"/>
                <a:gd name="connsiteY2" fmla="*/ 0 h 1140903"/>
                <a:gd name="connsiteX3" fmla="*/ 1182848 w 1182848"/>
                <a:gd name="connsiteY3" fmla="*/ 0 h 114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2848" h="1140903">
                  <a:moveTo>
                    <a:pt x="0" y="1140903"/>
                  </a:moveTo>
                  <a:cubicBezTo>
                    <a:pt x="383796" y="925585"/>
                    <a:pt x="767593" y="710268"/>
                    <a:pt x="964734" y="520117"/>
                  </a:cubicBezTo>
                  <a:cubicBezTo>
                    <a:pt x="1161875" y="329966"/>
                    <a:pt x="1182848" y="0"/>
                    <a:pt x="1182848" y="0"/>
                  </a:cubicBezTo>
                  <a:lnTo>
                    <a:pt x="1182848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8394F419-3515-4506-84AA-D191BE94DB40}"/>
                </a:ext>
              </a:extLst>
            </p:cNvPr>
            <p:cNvSpPr/>
            <p:nvPr/>
          </p:nvSpPr>
          <p:spPr>
            <a:xfrm>
              <a:off x="9001387" y="4580389"/>
              <a:ext cx="1023457" cy="1166070"/>
            </a:xfrm>
            <a:custGeom>
              <a:avLst/>
              <a:gdLst>
                <a:gd name="connsiteX0" fmla="*/ 0 w 1023457"/>
                <a:gd name="connsiteY0" fmla="*/ 0 h 1166070"/>
                <a:gd name="connsiteX1" fmla="*/ 377505 w 1023457"/>
                <a:gd name="connsiteY1" fmla="*/ 805343 h 1166070"/>
                <a:gd name="connsiteX2" fmla="*/ 1023457 w 1023457"/>
                <a:gd name="connsiteY2" fmla="*/ 1166070 h 1166070"/>
                <a:gd name="connsiteX3" fmla="*/ 1023457 w 1023457"/>
                <a:gd name="connsiteY3" fmla="*/ 1166070 h 116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1166070">
                  <a:moveTo>
                    <a:pt x="0" y="0"/>
                  </a:moveTo>
                  <a:cubicBezTo>
                    <a:pt x="103464" y="305499"/>
                    <a:pt x="206929" y="610998"/>
                    <a:pt x="377505" y="805343"/>
                  </a:cubicBezTo>
                  <a:cubicBezTo>
                    <a:pt x="548081" y="999688"/>
                    <a:pt x="1023457" y="1166070"/>
                    <a:pt x="1023457" y="1166070"/>
                  </a:cubicBezTo>
                  <a:lnTo>
                    <a:pt x="1023457" y="116607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0314A03E-A540-4D34-BB89-6C4E7F1B47C5}"/>
                </a:ext>
              </a:extLst>
            </p:cNvPr>
            <p:cNvGrpSpPr/>
            <p:nvPr/>
          </p:nvGrpSpPr>
          <p:grpSpPr>
            <a:xfrm>
              <a:off x="6383327" y="2303617"/>
              <a:ext cx="1484851" cy="678873"/>
              <a:chOff x="956345" y="1607331"/>
              <a:chExt cx="1484851" cy="678873"/>
            </a:xfrm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7FBF297B-35A1-487A-BB92-A2E255C2D85D}"/>
                  </a:ext>
                </a:extLst>
              </p:cNvPr>
              <p:cNvSpPr/>
              <p:nvPr/>
            </p:nvSpPr>
            <p:spPr>
              <a:xfrm>
                <a:off x="956345" y="1607331"/>
                <a:ext cx="1484851" cy="67887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dirty="0"/>
                  <a:t>App 1</a:t>
                </a:r>
              </a:p>
            </p:txBody>
          </p:sp>
          <p:pic>
            <p:nvPicPr>
              <p:cNvPr id="93" name="Graphic 92" descr="Database with solid fill">
                <a:extLst>
                  <a:ext uri="{FF2B5EF4-FFF2-40B4-BE49-F238E27FC236}">
                    <a16:creationId xmlns:a16="http://schemas.microsoft.com/office/drawing/2014/main" id="{0E2527AF-6B3B-4310-BE9A-F6E6604F7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37219" y="1692999"/>
                <a:ext cx="507535" cy="507535"/>
              </a:xfrm>
              <a:prstGeom prst="rect">
                <a:avLst/>
              </a:prstGeom>
            </p:spPr>
          </p:pic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8F3A2B8-C2C3-4B5B-B0A0-FE6A66A2B2A8}"/>
                </a:ext>
              </a:extLst>
            </p:cNvPr>
            <p:cNvGrpSpPr/>
            <p:nvPr/>
          </p:nvGrpSpPr>
          <p:grpSpPr>
            <a:xfrm>
              <a:off x="6383327" y="3332875"/>
              <a:ext cx="1484851" cy="678873"/>
              <a:chOff x="956345" y="2606685"/>
              <a:chExt cx="1484851" cy="678873"/>
            </a:xfrm>
          </p:grpSpPr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335B0EE-B60F-4081-A94A-C34F7C083111}"/>
                  </a:ext>
                </a:extLst>
              </p:cNvPr>
              <p:cNvSpPr/>
              <p:nvPr/>
            </p:nvSpPr>
            <p:spPr>
              <a:xfrm>
                <a:off x="956345" y="2606685"/>
                <a:ext cx="1484851" cy="67887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dirty="0"/>
                  <a:t>App 2</a:t>
                </a:r>
              </a:p>
            </p:txBody>
          </p:sp>
          <p:pic>
            <p:nvPicPr>
              <p:cNvPr id="96" name="Graphic 95" descr="Database with solid fill">
                <a:extLst>
                  <a:ext uri="{FF2B5EF4-FFF2-40B4-BE49-F238E27FC236}">
                    <a16:creationId xmlns:a16="http://schemas.microsoft.com/office/drawing/2014/main" id="{895F4387-D2D3-481A-AF23-29248628A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837219" y="2692353"/>
                <a:ext cx="507535" cy="507535"/>
              </a:xfrm>
              <a:prstGeom prst="rect">
                <a:avLst/>
              </a:prstGeom>
            </p:spPr>
          </p:pic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2716B01-C290-4676-A35F-54A464B0BA67}"/>
                </a:ext>
              </a:extLst>
            </p:cNvPr>
            <p:cNvGrpSpPr/>
            <p:nvPr/>
          </p:nvGrpSpPr>
          <p:grpSpPr>
            <a:xfrm>
              <a:off x="6383327" y="4362133"/>
              <a:ext cx="1484851" cy="678873"/>
              <a:chOff x="956345" y="3572443"/>
              <a:chExt cx="1484851" cy="678873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2C889309-EA6D-44D0-90F4-4C89D82C82E8}"/>
                  </a:ext>
                </a:extLst>
              </p:cNvPr>
              <p:cNvSpPr/>
              <p:nvPr/>
            </p:nvSpPr>
            <p:spPr>
              <a:xfrm>
                <a:off x="956345" y="3572443"/>
                <a:ext cx="1484851" cy="67887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dirty="0"/>
                  <a:t>App 3</a:t>
                </a:r>
              </a:p>
            </p:txBody>
          </p:sp>
          <p:pic>
            <p:nvPicPr>
              <p:cNvPr id="99" name="Graphic 98" descr="Database with solid fill">
                <a:extLst>
                  <a:ext uri="{FF2B5EF4-FFF2-40B4-BE49-F238E27FC236}">
                    <a16:creationId xmlns:a16="http://schemas.microsoft.com/office/drawing/2014/main" id="{81F73AD9-2CAB-47DB-8D2D-CE715B49C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837219" y="3658111"/>
                <a:ext cx="507535" cy="507535"/>
              </a:xfrm>
              <a:prstGeom prst="rect">
                <a:avLst/>
              </a:prstGeom>
            </p:spPr>
          </p:pic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6B22745-3C21-4F7A-A915-738659853B70}"/>
                </a:ext>
              </a:extLst>
            </p:cNvPr>
            <p:cNvGrpSpPr/>
            <p:nvPr/>
          </p:nvGrpSpPr>
          <p:grpSpPr>
            <a:xfrm>
              <a:off x="6383326" y="5391392"/>
              <a:ext cx="1484851" cy="678873"/>
              <a:chOff x="956345" y="4538201"/>
              <a:chExt cx="1484851" cy="678873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5A69EF8F-145A-486C-AD76-A0B59C7C2695}"/>
                  </a:ext>
                </a:extLst>
              </p:cNvPr>
              <p:cNvSpPr/>
              <p:nvPr/>
            </p:nvSpPr>
            <p:spPr>
              <a:xfrm>
                <a:off x="956345" y="4538201"/>
                <a:ext cx="1484851" cy="67887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dirty="0"/>
                  <a:t>App 4</a:t>
                </a:r>
              </a:p>
            </p:txBody>
          </p:sp>
          <p:pic>
            <p:nvPicPr>
              <p:cNvPr id="102" name="Graphic 101" descr="Database with solid fill">
                <a:extLst>
                  <a:ext uri="{FF2B5EF4-FFF2-40B4-BE49-F238E27FC236}">
                    <a16:creationId xmlns:a16="http://schemas.microsoft.com/office/drawing/2014/main" id="{80941E0A-14F3-48E3-92C1-CE494ADD5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837219" y="4623869"/>
                <a:ext cx="507535" cy="507535"/>
              </a:xfrm>
              <a:prstGeom prst="rect">
                <a:avLst/>
              </a:prstGeom>
            </p:spPr>
          </p:pic>
        </p:grp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19C2F3C7-83CC-427F-812D-7DF810F360FE}"/>
                </a:ext>
              </a:extLst>
            </p:cNvPr>
            <p:cNvSpPr/>
            <p:nvPr/>
          </p:nvSpPr>
          <p:spPr>
            <a:xfrm>
              <a:off x="9959130" y="2303617"/>
              <a:ext cx="1484851" cy="6788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CA" dirty="0"/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B3413F79-9338-469F-9C6E-A3A6D5DF046C}"/>
                </a:ext>
              </a:extLst>
            </p:cNvPr>
            <p:cNvSpPr/>
            <p:nvPr/>
          </p:nvSpPr>
          <p:spPr>
            <a:xfrm>
              <a:off x="9959130" y="3332875"/>
              <a:ext cx="1484851" cy="67887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CA" dirty="0"/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6804F54B-5B32-424D-BA9C-0B7CE3EFF9C9}"/>
                </a:ext>
              </a:extLst>
            </p:cNvPr>
            <p:cNvSpPr/>
            <p:nvPr/>
          </p:nvSpPr>
          <p:spPr>
            <a:xfrm>
              <a:off x="9959130" y="4362133"/>
              <a:ext cx="1484851" cy="67887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CA" dirty="0"/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B9F265E2-909A-4844-B6FC-3E4A0C583FB7}"/>
                </a:ext>
              </a:extLst>
            </p:cNvPr>
            <p:cNvSpPr/>
            <p:nvPr/>
          </p:nvSpPr>
          <p:spPr>
            <a:xfrm>
              <a:off x="9959129" y="5391392"/>
              <a:ext cx="1484851" cy="67887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400" dirty="0"/>
                <a:t>Power BI</a:t>
              </a:r>
            </a:p>
          </p:txBody>
        </p:sp>
        <p:pic>
          <p:nvPicPr>
            <p:cNvPr id="107" name="Picture 2" descr="Image result for power bi logo">
              <a:extLst>
                <a:ext uri="{FF2B5EF4-FFF2-40B4-BE49-F238E27FC236}">
                  <a16:creationId xmlns:a16="http://schemas.microsoft.com/office/drawing/2014/main" id="{DF51962E-A84F-46AD-990A-9983C7A53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9827" y="5516246"/>
              <a:ext cx="644153" cy="42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8" descr="Image result for salesforce logo white">
              <a:extLst>
                <a:ext uri="{FF2B5EF4-FFF2-40B4-BE49-F238E27FC236}">
                  <a16:creationId xmlns:a16="http://schemas.microsoft.com/office/drawing/2014/main" id="{33A73B57-9A1F-4AC6-B08D-39D56170A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6117" y="4326890"/>
              <a:ext cx="1010873" cy="758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0" descr="Image result for sap logo transparent">
              <a:extLst>
                <a:ext uri="{FF2B5EF4-FFF2-40B4-BE49-F238E27FC236}">
                  <a16:creationId xmlns:a16="http://schemas.microsoft.com/office/drawing/2014/main" id="{2EC92373-A6E1-46CB-ACD3-2C2B70520E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5783" y="3502075"/>
              <a:ext cx="1121021" cy="39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32" descr="Image result for dynamics logo">
              <a:extLst>
                <a:ext uri="{FF2B5EF4-FFF2-40B4-BE49-F238E27FC236}">
                  <a16:creationId xmlns:a16="http://schemas.microsoft.com/office/drawing/2014/main" id="{4A35215D-CACD-48C5-8BB6-F0DC61F3E8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4629" y="2398089"/>
              <a:ext cx="1132175" cy="546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10116D9-2C9C-4618-B1EA-7A618B2D8A2F}"/>
                </a:ext>
              </a:extLst>
            </p:cNvPr>
            <p:cNvSpPr txBox="1"/>
            <p:nvPr/>
          </p:nvSpPr>
          <p:spPr>
            <a:xfrm>
              <a:off x="8074434" y="1461088"/>
              <a:ext cx="1545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>
                  <a:solidFill>
                    <a:srgbClr val="004591"/>
                  </a:solidFill>
                </a:rPr>
                <a:t>Data-Centric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1B35B8-7804-4209-836B-3F2CB0F15F85}"/>
                </a:ext>
              </a:extLst>
            </p:cNvPr>
            <p:cNvSpPr/>
            <p:nvPr/>
          </p:nvSpPr>
          <p:spPr>
            <a:xfrm>
              <a:off x="8368059" y="3610999"/>
              <a:ext cx="1090569" cy="10905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Single data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9723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9390-8427-4499-B0C7-6531259BF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601203"/>
            <a:ext cx="9242389" cy="1655595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Why data-centric organizations have an advantage?</a:t>
            </a:r>
            <a:endParaRPr lang="en-CA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73261-1C60-4CD7-BC16-67F5E48F9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65D47-0A18-4888-8DCB-1826F045D1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1FC217-09A0-45E7-BA4F-72C8EB53091D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509017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de Projected Over Woman">
            <a:extLst>
              <a:ext uri="{FF2B5EF4-FFF2-40B4-BE49-F238E27FC236}">
                <a16:creationId xmlns:a16="http://schemas.microsoft.com/office/drawing/2014/main" id="{15A61F55-28B2-47BA-AC5A-861F6F614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638766"/>
            <a:ext cx="12192000" cy="813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3BA-80E0-474C-A9EB-CE89FFD1B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759" y="3854037"/>
            <a:ext cx="5276205" cy="2554356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chemeClr val="bg1"/>
                </a:solidFill>
              </a:rPr>
              <a:t>In 2021</a:t>
            </a:r>
            <a:br>
              <a:rPr lang="en-CA" sz="4400" b="1" dirty="0">
                <a:solidFill>
                  <a:schemeClr val="bg1"/>
                </a:solidFill>
              </a:rPr>
            </a:br>
            <a:r>
              <a:rPr lang="en-CA" sz="4400" b="1" dirty="0">
                <a:solidFill>
                  <a:schemeClr val="bg1"/>
                </a:solidFill>
              </a:rPr>
              <a:t>every business</a:t>
            </a:r>
            <a:br>
              <a:rPr lang="en-CA" sz="4400" b="1" dirty="0">
                <a:solidFill>
                  <a:schemeClr val="bg1"/>
                </a:solidFill>
              </a:rPr>
            </a:br>
            <a:r>
              <a:rPr lang="en-CA" sz="4400" b="1" dirty="0">
                <a:solidFill>
                  <a:schemeClr val="bg1"/>
                </a:solidFill>
              </a:rPr>
              <a:t>is a data business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A1FD01-C0D6-4596-ADAD-9848320263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Infocratic, Inc.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F3C1F-D8AD-490B-82FB-7B2702E807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D0F249-FBFC-4091-BA75-932BB007385C}" type="datetimeyyyy">
              <a:rPr lang="en-CA" smtClean="0"/>
              <a:t>2021</a:t>
            </a:fld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47326101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Infocratic">
      <a:dk1>
        <a:sysClr val="windowText" lastClr="000000"/>
      </a:dk1>
      <a:lt1>
        <a:srgbClr val="FFFFFF"/>
      </a:lt1>
      <a:dk2>
        <a:srgbClr val="2C3C43"/>
      </a:dk2>
      <a:lt2>
        <a:srgbClr val="EBEBEB"/>
      </a:lt2>
      <a:accent1>
        <a:srgbClr val="3399FF"/>
      </a:accent1>
      <a:accent2>
        <a:srgbClr val="004591"/>
      </a:accent2>
      <a:accent3>
        <a:srgbClr val="2F8B80"/>
      </a:accent3>
      <a:accent4>
        <a:srgbClr val="75A176"/>
      </a:accent4>
      <a:accent5>
        <a:srgbClr val="E3B938"/>
      </a:accent5>
      <a:accent6>
        <a:srgbClr val="577D73"/>
      </a:accent6>
      <a:hlink>
        <a:srgbClr val="3399FF"/>
      </a:hlink>
      <a:folHlink>
        <a:srgbClr val="2F8B8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20572</TotalTime>
  <Words>2331</Words>
  <Application>Microsoft Office PowerPoint</Application>
  <PresentationFormat>Widescreen</PresentationFormat>
  <Paragraphs>271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-apple-system</vt:lpstr>
      <vt:lpstr>Arial</vt:lpstr>
      <vt:lpstr>Calibri</vt:lpstr>
      <vt:lpstr>Trebuchet MS</vt:lpstr>
      <vt:lpstr>Wingdings 3</vt:lpstr>
      <vt:lpstr>Facet</vt:lpstr>
      <vt:lpstr>Why Data-centric organizations  have an advantage in the digital economy</vt:lpstr>
      <vt:lpstr>In today’s talk</vt:lpstr>
      <vt:lpstr>About</vt:lpstr>
      <vt:lpstr>What is a data-centric org?</vt:lpstr>
      <vt:lpstr>What matters more – the wallet or the money inside ?</vt:lpstr>
      <vt:lpstr>What is a Data-Centric organization?</vt:lpstr>
      <vt:lpstr>Data-centric vs. app-centric organizations</vt:lpstr>
      <vt:lpstr>Why data-centric organizations have an advantage?</vt:lpstr>
      <vt:lpstr>In 2021 every business is a data business</vt:lpstr>
      <vt:lpstr>Being app-centric implies a lot of extra costs</vt:lpstr>
      <vt:lpstr>The digital economy will embrace only those that adopt  a data-centric mindset</vt:lpstr>
      <vt:lpstr>How to become a data-centric organization?</vt:lpstr>
      <vt:lpstr>No single strategy as every organization is different</vt:lpstr>
      <vt:lpstr>1. Full understanding and buy-in at the top</vt:lpstr>
      <vt:lpstr>2. Awareness of the foundational data lifecycles and their main principles is crucial</vt:lpstr>
      <vt:lpstr>3. Focus on company CULTURE &amp; communicate, communicate, communicate!</vt:lpstr>
      <vt:lpstr>4. Take things step-by-step &amp; be systematic</vt:lpstr>
      <vt:lpstr>5. Get good at data modeling  graphs – relational - analytical</vt:lpstr>
      <vt:lpstr>What an organization needs to become data-centric (summary)</vt:lpstr>
      <vt:lpstr>Data-centric vs. app-centric organization traits</vt:lpstr>
      <vt:lpstr>Questions?</vt:lpstr>
      <vt:lpstr>3 Main Takeaways</vt:lpstr>
      <vt:lpstr>3 questions to ask yourself</vt:lpstr>
      <vt:lpstr>Our mission is to  help you excel at being data-centric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Top 3  Data Strategy Insights in 2021</dc:title>
  <dc:creator>Ruben Sardaryan</dc:creator>
  <cp:lastModifiedBy>Ruben Sardaryan</cp:lastModifiedBy>
  <cp:revision>54</cp:revision>
  <dcterms:created xsi:type="dcterms:W3CDTF">2021-01-25T15:25:09Z</dcterms:created>
  <dcterms:modified xsi:type="dcterms:W3CDTF">2021-10-21T23:15:18Z</dcterms:modified>
</cp:coreProperties>
</file>